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95" r:id="rId1"/>
  </p:sldMasterIdLst>
  <p:notesMasterIdLst>
    <p:notesMasterId r:id="rId32"/>
  </p:notesMasterIdLst>
  <p:sldIdLst>
    <p:sldId id="256" r:id="rId2"/>
    <p:sldId id="271" r:id="rId3"/>
    <p:sldId id="257" r:id="rId4"/>
    <p:sldId id="259" r:id="rId5"/>
    <p:sldId id="261" r:id="rId6"/>
    <p:sldId id="258" r:id="rId7"/>
    <p:sldId id="263" r:id="rId8"/>
    <p:sldId id="264" r:id="rId9"/>
    <p:sldId id="265" r:id="rId10"/>
    <p:sldId id="267" r:id="rId11"/>
    <p:sldId id="269" r:id="rId12"/>
    <p:sldId id="266" r:id="rId13"/>
    <p:sldId id="270" r:id="rId14"/>
    <p:sldId id="273" r:id="rId15"/>
    <p:sldId id="274" r:id="rId16"/>
    <p:sldId id="276" r:id="rId17"/>
    <p:sldId id="277" r:id="rId18"/>
    <p:sldId id="278" r:id="rId19"/>
    <p:sldId id="279" r:id="rId20"/>
    <p:sldId id="282" r:id="rId21"/>
    <p:sldId id="280" r:id="rId22"/>
    <p:sldId id="283" r:id="rId23"/>
    <p:sldId id="286" r:id="rId24"/>
    <p:sldId id="284" r:id="rId25"/>
    <p:sldId id="288" r:id="rId26"/>
    <p:sldId id="289" r:id="rId27"/>
    <p:sldId id="285" r:id="rId28"/>
    <p:sldId id="272" r:id="rId29"/>
    <p:sldId id="275" r:id="rId30"/>
    <p:sldId id="290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739C0C-AB16-40ED-8C5A-176A687DF9E4}" styleName="Normal Style 1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8434622-EB23-4116-B64D-77ABC2444493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2700" cmpd="sng">
              <a:solidFill>
                <a:schemeClr val="accent5"/>
              </a:solidFill>
            </a:ln>
          </a:top>
          <a:bottom>
            <a:ln w="2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 w="10000" cmpd="sng">
              <a:solidFill>
                <a:schemeClr val="accent5"/>
              </a:solidFill>
            </a:ln>
          </a:top>
          <a:bottom>
            <a:ln w="10000" cmpd="sng">
              <a:solidFill>
                <a:schemeClr val="accent5"/>
              </a:solidFill>
            </a:ln>
          </a:bottom>
        </a:tcBdr>
        <a:fill>
          <a:solidFill>
            <a:schemeClr val="accent5">
              <a:alpha val="20000"/>
              <a:tint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ED4B4AC-2101-42C7-AA1C-D91BBAF4E7D8}" styleName="Normal Style 2 - Accent 5">
    <a:tblBg>
      <a:effectRef idx="1">
        <a:schemeClr val="dk1"/>
      </a:effectRef>
    </a:tblBg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10000"/>
              <a:satMod val="53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30000"/>
              <a:satMod val="33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20000"/>
              <a:satMod val="73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>
              <a:alpha val="90000"/>
              <a:satMod val="150000"/>
            </a:schemeClr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>
              <a:alpha val="90000"/>
              <a:satMod val="150000"/>
            </a:schemeClr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>
              <a:alpha val="50000"/>
              <a:satMod val="630000"/>
            </a:schemeClr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>
              <a:shade val="50000"/>
              <a:satMod val="230000"/>
            </a:schemeClr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9100"/>
    <p:restoredTop sz="92796"/>
  </p:normalViewPr>
  <p:slideViewPr>
    <p:cSldViewPr snapToGrid="0" snapToObjects="1">
      <p:cViewPr varScale="1">
        <p:scale>
          <a:sx n="104" d="100"/>
          <a:sy n="104" d="100"/>
        </p:scale>
        <p:origin x="636" y="114"/>
      </p:cViewPr>
      <p:guideLst>
        <p:guide orient="horz" pos="215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2024-08-22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ko-KR" altLang="en-US" smtClean="0"/>
              <a:pPr lvl="0">
                <a:defRPr/>
              </a:pPr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11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/>
          <p:cNvSpPr/>
          <p:nvPr/>
        </p:nvSpPr>
        <p:spPr>
          <a:xfrm>
            <a:off x="-12699" y="3631"/>
            <a:ext cx="1247479" cy="442587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08"/>
              </a:cxn>
              <a:cxn ang="0">
                <a:pos x="986" y="7114"/>
              </a:cxn>
              <a:cxn ang="0">
                <a:pos x="1537" y="7266"/>
              </a:cxn>
              <a:cxn ang="0">
                <a:pos x="62" y="0"/>
              </a:cxn>
              <a:cxn ang="0">
                <a:pos x="0" y="0"/>
              </a:cxn>
            </a:cxnLst>
            <a:rect l="0" t="0" r="r" b="b"/>
            <a:pathLst>
              <a:path w="1537" h="7266">
                <a:moveTo>
                  <a:pt x="0" y="0"/>
                </a:moveTo>
                <a:lnTo>
                  <a:pt x="0" y="708"/>
                </a:lnTo>
                <a:lnTo>
                  <a:pt x="986" y="7114"/>
                </a:lnTo>
                <a:lnTo>
                  <a:pt x="1537" y="7266"/>
                </a:lnTo>
                <a:lnTo>
                  <a:pt x="62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9" name="자유형: 도형 8"/>
          <p:cNvSpPr/>
          <p:nvPr/>
        </p:nvSpPr>
        <p:spPr>
          <a:xfrm flipH="1">
            <a:off x="7307082" y="211889"/>
            <a:ext cx="4883131" cy="1609272"/>
          </a:xfrm>
          <a:custGeom>
            <a:avLst/>
            <a:gdLst>
              <a:gd name="connsiteX0" fmla="*/ 0 w 2715"/>
              <a:gd name="connsiteY0" fmla="*/ 0 h 1458"/>
              <a:gd name="connsiteX1" fmla="*/ 0 w 2715"/>
              <a:gd name="connsiteY1" fmla="*/ 1458 h 1458"/>
              <a:gd name="connsiteX2" fmla="*/ 2715 w 2715"/>
              <a:gd name="connsiteY2" fmla="*/ 909 h 1458"/>
              <a:gd name="connsiteX3" fmla="*/ 0 w 2715"/>
              <a:gd name="connsiteY3" fmla="*/ 0 h 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5" h="1458">
                <a:moveTo>
                  <a:pt x="0" y="0"/>
                </a:moveTo>
                <a:lnTo>
                  <a:pt x="0" y="1458"/>
                </a:lnTo>
                <a:lnTo>
                  <a:pt x="2715" y="909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0" name="자유형: 도형 9"/>
          <p:cNvSpPr/>
          <p:nvPr/>
        </p:nvSpPr>
        <p:spPr>
          <a:xfrm flipH="1">
            <a:off x="1176" y="0"/>
            <a:ext cx="12196229" cy="1209811"/>
          </a:xfrm>
          <a:custGeom>
            <a:avLst/>
            <a:gdLst>
              <a:gd name="connsiteX0" fmla="*/ 6774 w 6774"/>
              <a:gd name="connsiteY0" fmla="*/ 0 h 1097"/>
              <a:gd name="connsiteX1" fmla="*/ 0 w 6774"/>
              <a:gd name="connsiteY1" fmla="*/ 0 h 1097"/>
              <a:gd name="connsiteX2" fmla="*/ 0 w 6774"/>
              <a:gd name="connsiteY2" fmla="*/ 194 h 1097"/>
              <a:gd name="connsiteX3" fmla="*/ 2700 w 6774"/>
              <a:gd name="connsiteY3" fmla="*/ 1097 h 1097"/>
              <a:gd name="connsiteX4" fmla="*/ 6774 w 6774"/>
              <a:gd name="connsiteY4" fmla="*/ 282 h 1097"/>
              <a:gd name="connsiteX5" fmla="*/ 6774 w 6774"/>
              <a:gd name="connsiteY5" fmla="*/ 0 h 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4" h="1097">
                <a:moveTo>
                  <a:pt x="6774" y="0"/>
                </a:moveTo>
                <a:lnTo>
                  <a:pt x="0" y="0"/>
                </a:lnTo>
                <a:lnTo>
                  <a:pt x="0" y="194"/>
                </a:lnTo>
                <a:lnTo>
                  <a:pt x="2700" y="1097"/>
                </a:lnTo>
                <a:lnTo>
                  <a:pt x="6774" y="282"/>
                </a:lnTo>
                <a:lnTo>
                  <a:pt x="6774" y="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1" name="자유형: 도형 10"/>
          <p:cNvSpPr/>
          <p:nvPr/>
        </p:nvSpPr>
        <p:spPr>
          <a:xfrm>
            <a:off x="0" y="313097"/>
            <a:ext cx="7315199" cy="2039450"/>
          </a:xfrm>
          <a:custGeom>
            <a:avLst/>
            <a:gdLst>
              <a:gd name="connsiteX0" fmla="*/ 5486400 w 5486400"/>
              <a:gd name="connsiteY0" fmla="*/ 1085850 h 2571750"/>
              <a:gd name="connsiteX1" fmla="*/ 0 w 5486400"/>
              <a:gd name="connsiteY1" fmla="*/ 0 h 2571750"/>
              <a:gd name="connsiteX2" fmla="*/ 0 w 5486400"/>
              <a:gd name="connsiteY2" fmla="*/ 95250 h 2571750"/>
              <a:gd name="connsiteX3" fmla="*/ 923925 w 5486400"/>
              <a:gd name="connsiteY3" fmla="*/ 2571750 h 2571750"/>
              <a:gd name="connsiteX4" fmla="*/ 5486400 w 5486400"/>
              <a:gd name="connsiteY4" fmla="*/ 1085850 h 2571750"/>
              <a:gd name="connsiteX0" fmla="*/ 5486400 w 5486400"/>
              <a:gd name="connsiteY0" fmla="*/ 1085850 h 2676075"/>
              <a:gd name="connsiteX1" fmla="*/ 0 w 5486400"/>
              <a:gd name="connsiteY1" fmla="*/ 0 h 2676075"/>
              <a:gd name="connsiteX2" fmla="*/ 0 w 5486400"/>
              <a:gd name="connsiteY2" fmla="*/ 95250 h 2676075"/>
              <a:gd name="connsiteX3" fmla="*/ 604863 w 5486400"/>
              <a:gd name="connsiteY3" fmla="*/ 2676075 h 2676075"/>
              <a:gd name="connsiteX4" fmla="*/ 5486400 w 5486400"/>
              <a:gd name="connsiteY4" fmla="*/ 1085850 h 2676075"/>
              <a:gd name="connsiteX0" fmla="*/ 5486400 w 5486400"/>
              <a:gd name="connsiteY0" fmla="*/ 1085850 h 2582198"/>
              <a:gd name="connsiteX1" fmla="*/ 0 w 5486400"/>
              <a:gd name="connsiteY1" fmla="*/ 0 h 2582198"/>
              <a:gd name="connsiteX2" fmla="*/ 0 w 5486400"/>
              <a:gd name="connsiteY2" fmla="*/ 95250 h 2582198"/>
              <a:gd name="connsiteX3" fmla="*/ 892927 w 5486400"/>
              <a:gd name="connsiteY3" fmla="*/ 2582198 h 2582198"/>
              <a:gd name="connsiteX4" fmla="*/ 5486400 w 5486400"/>
              <a:gd name="connsiteY4" fmla="*/ 1085850 h 2582198"/>
              <a:gd name="connsiteX0" fmla="*/ 5486400 w 5486400"/>
              <a:gd name="connsiteY0" fmla="*/ 1085850 h 2582198"/>
              <a:gd name="connsiteX1" fmla="*/ 0 w 5486400"/>
              <a:gd name="connsiteY1" fmla="*/ 0 h 2582198"/>
              <a:gd name="connsiteX2" fmla="*/ 892927 w 5486400"/>
              <a:gd name="connsiteY2" fmla="*/ 2582198 h 2582198"/>
              <a:gd name="connsiteX3" fmla="*/ 5486400 w 5486400"/>
              <a:gd name="connsiteY3" fmla="*/ 1085850 h 2582198"/>
              <a:gd name="connsiteX0" fmla="*/ 5486400 w 5486400"/>
              <a:gd name="connsiteY0" fmla="*/ 1085850 h 2481754"/>
              <a:gd name="connsiteX1" fmla="*/ 0 w 5486400"/>
              <a:gd name="connsiteY1" fmla="*/ 0 h 2481754"/>
              <a:gd name="connsiteX2" fmla="*/ 870728 w 5486400"/>
              <a:gd name="connsiteY2" fmla="*/ 2481754 h 2481754"/>
              <a:gd name="connsiteX3" fmla="*/ 5486400 w 5486400"/>
              <a:gd name="connsiteY3" fmla="*/ 1085850 h 248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2481754">
                <a:moveTo>
                  <a:pt x="5486400" y="1085850"/>
                </a:moveTo>
                <a:lnTo>
                  <a:pt x="0" y="0"/>
                </a:lnTo>
                <a:lnTo>
                  <a:pt x="870728" y="2481754"/>
                </a:lnTo>
                <a:lnTo>
                  <a:pt x="5486400" y="108585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2" name="자유형: 도형 11"/>
          <p:cNvSpPr/>
          <p:nvPr/>
        </p:nvSpPr>
        <p:spPr>
          <a:xfrm rot="16200000" flipH="1">
            <a:off x="-469153" y="661849"/>
            <a:ext cx="2747768" cy="1432205"/>
          </a:xfrm>
          <a:custGeom>
            <a:avLst/>
            <a:gdLst>
              <a:gd name="connsiteX0" fmla="*/ 0 w 2715"/>
              <a:gd name="connsiteY0" fmla="*/ 0 h 1458"/>
              <a:gd name="connsiteX1" fmla="*/ 0 w 2715"/>
              <a:gd name="connsiteY1" fmla="*/ 1458 h 1458"/>
              <a:gd name="connsiteX2" fmla="*/ 2715 w 2715"/>
              <a:gd name="connsiteY2" fmla="*/ 909 h 1458"/>
              <a:gd name="connsiteX3" fmla="*/ 0 w 2715"/>
              <a:gd name="connsiteY3" fmla="*/ 0 h 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5" h="1458">
                <a:moveTo>
                  <a:pt x="0" y="0"/>
                </a:moveTo>
                <a:lnTo>
                  <a:pt x="0" y="1458"/>
                </a:lnTo>
                <a:lnTo>
                  <a:pt x="2715" y="909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3" name="자유형: 도형 12"/>
          <p:cNvSpPr/>
          <p:nvPr/>
        </p:nvSpPr>
        <p:spPr>
          <a:xfrm rot="16200000" flipH="1">
            <a:off x="-2892959" y="2893114"/>
            <a:ext cx="6862892" cy="1076695"/>
          </a:xfrm>
          <a:custGeom>
            <a:avLst/>
            <a:gdLst>
              <a:gd name="connsiteX0" fmla="*/ 6774 w 6774"/>
              <a:gd name="connsiteY0" fmla="*/ 0 h 1097"/>
              <a:gd name="connsiteX1" fmla="*/ 0 w 6774"/>
              <a:gd name="connsiteY1" fmla="*/ 0 h 1097"/>
              <a:gd name="connsiteX2" fmla="*/ 0 w 6774"/>
              <a:gd name="connsiteY2" fmla="*/ 194 h 1097"/>
              <a:gd name="connsiteX3" fmla="*/ 2700 w 6774"/>
              <a:gd name="connsiteY3" fmla="*/ 1097 h 1097"/>
              <a:gd name="connsiteX4" fmla="*/ 6774 w 6774"/>
              <a:gd name="connsiteY4" fmla="*/ 282 h 1097"/>
              <a:gd name="connsiteX5" fmla="*/ 6774 w 6774"/>
              <a:gd name="connsiteY5" fmla="*/ 0 h 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4" h="1097">
                <a:moveTo>
                  <a:pt x="6774" y="0"/>
                </a:moveTo>
                <a:lnTo>
                  <a:pt x="0" y="0"/>
                </a:lnTo>
                <a:lnTo>
                  <a:pt x="0" y="194"/>
                </a:lnTo>
                <a:lnTo>
                  <a:pt x="2700" y="1097"/>
                </a:lnTo>
                <a:lnTo>
                  <a:pt x="6774" y="282"/>
                </a:lnTo>
                <a:lnTo>
                  <a:pt x="6774" y="0"/>
                </a:ln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4" name="자유형: 도형 13"/>
          <p:cNvSpPr/>
          <p:nvPr/>
        </p:nvSpPr>
        <p:spPr>
          <a:xfrm rot="16200000">
            <a:off x="-839161" y="3864994"/>
            <a:ext cx="4116307" cy="1880869"/>
          </a:xfrm>
          <a:custGeom>
            <a:avLst/>
            <a:gdLst>
              <a:gd name="connsiteX0" fmla="*/ 5486400 w 5486400"/>
              <a:gd name="connsiteY0" fmla="*/ 1085850 h 2571750"/>
              <a:gd name="connsiteX1" fmla="*/ 0 w 5486400"/>
              <a:gd name="connsiteY1" fmla="*/ 0 h 2571750"/>
              <a:gd name="connsiteX2" fmla="*/ 0 w 5486400"/>
              <a:gd name="connsiteY2" fmla="*/ 95250 h 2571750"/>
              <a:gd name="connsiteX3" fmla="*/ 923925 w 5486400"/>
              <a:gd name="connsiteY3" fmla="*/ 2571750 h 2571750"/>
              <a:gd name="connsiteX4" fmla="*/ 5486400 w 5486400"/>
              <a:gd name="connsiteY4" fmla="*/ 10858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0" h="2571750">
                <a:moveTo>
                  <a:pt x="5486400" y="1085850"/>
                </a:moveTo>
                <a:lnTo>
                  <a:pt x="0" y="0"/>
                </a:lnTo>
                <a:lnTo>
                  <a:pt x="0" y="95250"/>
                </a:lnTo>
                <a:lnTo>
                  <a:pt x="923925" y="2571750"/>
                </a:lnTo>
                <a:lnTo>
                  <a:pt x="5486400" y="1085850"/>
                </a:lnTo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5" name="자유형: 도형 14"/>
          <p:cNvSpPr/>
          <p:nvPr/>
        </p:nvSpPr>
        <p:spPr>
          <a:xfrm rot="16200000">
            <a:off x="1234747" y="5050782"/>
            <a:ext cx="895421" cy="2731035"/>
          </a:xfrm>
          <a:custGeom>
            <a:avLst/>
            <a:gdLst>
              <a:gd name="connsiteX0" fmla="*/ 0 w 571472"/>
              <a:gd name="connsiteY0" fmla="*/ 3000396 h 3000396"/>
              <a:gd name="connsiteX1" fmla="*/ 0 w 571472"/>
              <a:gd name="connsiteY1" fmla="*/ 0 h 3000396"/>
              <a:gd name="connsiteX2" fmla="*/ 571472 w 571472"/>
              <a:gd name="connsiteY2" fmla="*/ 3000396 h 3000396"/>
              <a:gd name="connsiteX3" fmla="*/ 0 w 571472"/>
              <a:gd name="connsiteY3" fmla="*/ 3000396 h 3000396"/>
              <a:gd name="connsiteX0" fmla="*/ 0 w 928630"/>
              <a:gd name="connsiteY0" fmla="*/ 3000396 h 3000396"/>
              <a:gd name="connsiteX1" fmla="*/ 0 w 928630"/>
              <a:gd name="connsiteY1" fmla="*/ 0 h 3000396"/>
              <a:gd name="connsiteX2" fmla="*/ 928630 w 928630"/>
              <a:gd name="connsiteY2" fmla="*/ 2500306 h 3000396"/>
              <a:gd name="connsiteX3" fmla="*/ 0 w 928630"/>
              <a:gd name="connsiteY3" fmla="*/ 3000396 h 3000396"/>
              <a:gd name="connsiteX0" fmla="*/ 9525 w 938155"/>
              <a:gd name="connsiteY0" fmla="*/ 3067050 h 3067050"/>
              <a:gd name="connsiteX1" fmla="*/ 0 w 938155"/>
              <a:gd name="connsiteY1" fmla="*/ 0 h 3067050"/>
              <a:gd name="connsiteX2" fmla="*/ 938155 w 938155"/>
              <a:gd name="connsiteY2" fmla="*/ 2566960 h 3067050"/>
              <a:gd name="connsiteX3" fmla="*/ 9525 w 938155"/>
              <a:gd name="connsiteY3" fmla="*/ 3067050 h 3067050"/>
              <a:gd name="connsiteX0" fmla="*/ 9525 w 928656"/>
              <a:gd name="connsiteY0" fmla="*/ 3067050 h 3067050"/>
              <a:gd name="connsiteX1" fmla="*/ 0 w 928656"/>
              <a:gd name="connsiteY1" fmla="*/ 0 h 3067050"/>
              <a:gd name="connsiteX2" fmla="*/ 928656 w 928656"/>
              <a:gd name="connsiteY2" fmla="*/ 2509813 h 3067050"/>
              <a:gd name="connsiteX3" fmla="*/ 9525 w 928656"/>
              <a:gd name="connsiteY3" fmla="*/ 3067050 h 3067050"/>
              <a:gd name="connsiteX0" fmla="*/ 9525 w 928656"/>
              <a:gd name="connsiteY0" fmla="*/ 2709836 h 2709836"/>
              <a:gd name="connsiteX1" fmla="*/ 0 w 928656"/>
              <a:gd name="connsiteY1" fmla="*/ 0 h 2709836"/>
              <a:gd name="connsiteX2" fmla="*/ 928656 w 928656"/>
              <a:gd name="connsiteY2" fmla="*/ 2509813 h 2709836"/>
              <a:gd name="connsiteX3" fmla="*/ 9525 w 928656"/>
              <a:gd name="connsiteY3" fmla="*/ 2709836 h 2709836"/>
              <a:gd name="connsiteX0" fmla="*/ 9525 w 928656"/>
              <a:gd name="connsiteY0" fmla="*/ 2781250 h 2781250"/>
              <a:gd name="connsiteX1" fmla="*/ 0 w 928656"/>
              <a:gd name="connsiteY1" fmla="*/ 0 h 2781250"/>
              <a:gd name="connsiteX2" fmla="*/ 928656 w 928656"/>
              <a:gd name="connsiteY2" fmla="*/ 2509813 h 2781250"/>
              <a:gd name="connsiteX3" fmla="*/ 9525 w 928656"/>
              <a:gd name="connsiteY3" fmla="*/ 2781250 h 2781250"/>
              <a:gd name="connsiteX0" fmla="*/ 9525 w 928656"/>
              <a:gd name="connsiteY0" fmla="*/ 2924102 h 2924102"/>
              <a:gd name="connsiteX1" fmla="*/ 0 w 928656"/>
              <a:gd name="connsiteY1" fmla="*/ 0 h 2924102"/>
              <a:gd name="connsiteX2" fmla="*/ 928656 w 928656"/>
              <a:gd name="connsiteY2" fmla="*/ 2509813 h 2924102"/>
              <a:gd name="connsiteX3" fmla="*/ 9525 w 928656"/>
              <a:gd name="connsiteY3" fmla="*/ 2924102 h 2924102"/>
              <a:gd name="connsiteX0" fmla="*/ 9525 w 931063"/>
              <a:gd name="connsiteY0" fmla="*/ 2924102 h 2924102"/>
              <a:gd name="connsiteX1" fmla="*/ 0 w 931063"/>
              <a:gd name="connsiteY1" fmla="*/ 0 h 2924102"/>
              <a:gd name="connsiteX2" fmla="*/ 931063 w 931063"/>
              <a:gd name="connsiteY2" fmla="*/ 2521723 h 2924102"/>
              <a:gd name="connsiteX3" fmla="*/ 9525 w 931063"/>
              <a:gd name="connsiteY3" fmla="*/ 2924102 h 2924102"/>
              <a:gd name="connsiteX0" fmla="*/ 0 w 931063"/>
              <a:gd name="connsiteY0" fmla="*/ 2805040 h 2805040"/>
              <a:gd name="connsiteX1" fmla="*/ 0 w 931063"/>
              <a:gd name="connsiteY1" fmla="*/ 0 h 2805040"/>
              <a:gd name="connsiteX2" fmla="*/ 931063 w 931063"/>
              <a:gd name="connsiteY2" fmla="*/ 2521723 h 2805040"/>
              <a:gd name="connsiteX3" fmla="*/ 0 w 931063"/>
              <a:gd name="connsiteY3" fmla="*/ 2805040 h 2805040"/>
              <a:gd name="connsiteX0" fmla="*/ 6350 w 931063"/>
              <a:gd name="connsiteY0" fmla="*/ 2822504 h 2822504"/>
              <a:gd name="connsiteX1" fmla="*/ 0 w 931063"/>
              <a:gd name="connsiteY1" fmla="*/ 0 h 2822504"/>
              <a:gd name="connsiteX2" fmla="*/ 931063 w 931063"/>
              <a:gd name="connsiteY2" fmla="*/ 2521723 h 2822504"/>
              <a:gd name="connsiteX3" fmla="*/ 6350 w 931063"/>
              <a:gd name="connsiteY3" fmla="*/ 2822504 h 2822504"/>
              <a:gd name="connsiteX0" fmla="*/ 6350 w 1185503"/>
              <a:gd name="connsiteY0" fmla="*/ 2822504 h 3224000"/>
              <a:gd name="connsiteX1" fmla="*/ 0 w 1185503"/>
              <a:gd name="connsiteY1" fmla="*/ 0 h 3224000"/>
              <a:gd name="connsiteX2" fmla="*/ 1185503 w 1185503"/>
              <a:gd name="connsiteY2" fmla="*/ 3224000 h 3224000"/>
              <a:gd name="connsiteX3" fmla="*/ 6350 w 1185503"/>
              <a:gd name="connsiteY3" fmla="*/ 2822504 h 3224000"/>
              <a:gd name="connsiteX0" fmla="*/ 2116 w 1193457"/>
              <a:gd name="connsiteY0" fmla="*/ 3734200 h 3734200"/>
              <a:gd name="connsiteX1" fmla="*/ 7954 w 1193457"/>
              <a:gd name="connsiteY1" fmla="*/ 0 h 3734200"/>
              <a:gd name="connsiteX2" fmla="*/ 1193457 w 1193457"/>
              <a:gd name="connsiteY2" fmla="*/ 3224000 h 3734200"/>
              <a:gd name="connsiteX3" fmla="*/ 2116 w 1193457"/>
              <a:gd name="connsiteY3" fmla="*/ 3734200 h 37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3457" h="3734200">
                <a:moveTo>
                  <a:pt x="2116" y="3734200"/>
                </a:moveTo>
                <a:cubicBezTo>
                  <a:pt x="-1" y="2793365"/>
                  <a:pt x="10071" y="940835"/>
                  <a:pt x="7954" y="0"/>
                </a:cubicBezTo>
                <a:lnTo>
                  <a:pt x="1193457" y="3224000"/>
                </a:lnTo>
                <a:lnTo>
                  <a:pt x="2116" y="3734200"/>
                </a:lnTo>
              </a:path>
            </a:pathLst>
          </a:custGeom>
          <a:solidFill>
            <a:schemeClr val="accent2">
              <a:lumMod val="50000"/>
              <a:lumOff val="5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16" name="자유형: 도형 15"/>
          <p:cNvSpPr/>
          <p:nvPr/>
        </p:nvSpPr>
        <p:spPr>
          <a:xfrm>
            <a:off x="164250" y="-27432"/>
            <a:ext cx="2883726" cy="6885432"/>
          </a:xfrm>
          <a:custGeom>
            <a:avLst/>
            <a:gdLst>
              <a:gd name="connsiteX0" fmla="*/ 0 w 500066"/>
              <a:gd name="connsiteY0" fmla="*/ 6858000 h 6858000"/>
              <a:gd name="connsiteX1" fmla="*/ 250033 w 500066"/>
              <a:gd name="connsiteY1" fmla="*/ 0 h 6858000"/>
              <a:gd name="connsiteX2" fmla="*/ 500066 w 500066"/>
              <a:gd name="connsiteY2" fmla="*/ 6858000 h 6858000"/>
              <a:gd name="connsiteX3" fmla="*/ 0 w 500066"/>
              <a:gd name="connsiteY3" fmla="*/ 6858000 h 6858000"/>
              <a:gd name="connsiteX0" fmla="*/ 1638757 w 2138823"/>
              <a:gd name="connsiteY0" fmla="*/ 6876288 h 6876288"/>
              <a:gd name="connsiteX1" fmla="*/ 0 w 2138823"/>
              <a:gd name="connsiteY1" fmla="*/ 0 h 6876288"/>
              <a:gd name="connsiteX2" fmla="*/ 2138823 w 2138823"/>
              <a:gd name="connsiteY2" fmla="*/ 6876288 h 6876288"/>
              <a:gd name="connsiteX3" fmla="*/ 1638757 w 2138823"/>
              <a:gd name="connsiteY3" fmla="*/ 6876288 h 6876288"/>
              <a:gd name="connsiteX0" fmla="*/ 1662729 w 2162795"/>
              <a:gd name="connsiteY0" fmla="*/ 6885432 h 6885432"/>
              <a:gd name="connsiteX1" fmla="*/ 0 w 2162795"/>
              <a:gd name="connsiteY1" fmla="*/ 0 h 6885432"/>
              <a:gd name="connsiteX2" fmla="*/ 2162795 w 2162795"/>
              <a:gd name="connsiteY2" fmla="*/ 6885432 h 6885432"/>
              <a:gd name="connsiteX3" fmla="*/ 1662729 w 2162795"/>
              <a:gd name="connsiteY3" fmla="*/ 6885432 h 688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795" h="6885432">
                <a:moveTo>
                  <a:pt x="1662729" y="6885432"/>
                </a:moveTo>
                <a:lnTo>
                  <a:pt x="0" y="0"/>
                </a:lnTo>
                <a:lnTo>
                  <a:pt x="2162795" y="6885432"/>
                </a:lnTo>
                <a:lnTo>
                  <a:pt x="1662729" y="6885432"/>
                </a:lnTo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270586" y="2919309"/>
            <a:ext cx="9635703" cy="957706"/>
          </a:xfrm>
        </p:spPr>
        <p:txBody>
          <a:bodyPr>
            <a:noAutofit/>
          </a:bodyPr>
          <a:lstStyle>
            <a:lvl1pPr algn="l">
              <a:defRPr sz="54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70586" y="3890286"/>
            <a:ext cx="9631127" cy="467408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82A27DF-FC33-4C05-96AC-ECA7B11A9C6B}" type="datetime1">
              <a:rPr lang="ko-KR" altLang="en-US"/>
              <a:pPr lvl="0">
                <a:defRPr lang="ko-KR" altLang="en-US"/>
              </a:pPr>
              <a:t>2024-08-22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 altLang="en-US"/>
              <a:pPr lvl="0"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EA2121F7-E20F-43B2-B3C6-C7E51EA698C5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DAC1609-63DC-4238-90D7-BDA4CCE7E5D2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-73151" y="3141915"/>
            <a:ext cx="12305046" cy="3716088"/>
            <a:chOff x="-28573" y="3141915"/>
            <a:chExt cx="9202494" cy="3716088"/>
          </a:xfrm>
        </p:grpSpPr>
        <p:sp>
          <p:nvSpPr>
            <p:cNvPr id="8" name="자유형: 도형 7"/>
            <p:cNvSpPr/>
            <p:nvPr/>
          </p:nvSpPr>
          <p:spPr>
            <a:xfrm rot="10800000" flipH="1">
              <a:off x="13414" y="5642418"/>
              <a:ext cx="3665145" cy="1074154"/>
            </a:xfrm>
            <a:custGeom>
              <a:avLst/>
              <a:gdLst>
                <a:gd name="connsiteX0" fmla="*/ 0 w 2715"/>
                <a:gd name="connsiteY0" fmla="*/ 0 h 1458"/>
                <a:gd name="connsiteX1" fmla="*/ 0 w 2715"/>
                <a:gd name="connsiteY1" fmla="*/ 1458 h 1458"/>
                <a:gd name="connsiteX2" fmla="*/ 2715 w 2715"/>
                <a:gd name="connsiteY2" fmla="*/ 909 h 1458"/>
                <a:gd name="connsiteX3" fmla="*/ 0 w 2715"/>
                <a:gd name="connsiteY3" fmla="*/ 0 h 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5" h="1458">
                  <a:moveTo>
                    <a:pt x="0" y="0"/>
                  </a:moveTo>
                  <a:lnTo>
                    <a:pt x="0" y="1458"/>
                  </a:lnTo>
                  <a:lnTo>
                    <a:pt x="2715" y="909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40000"/>
                <a:lumOff val="60000"/>
                <a:alpha val="39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9" name="자유형: 도형 8"/>
            <p:cNvSpPr/>
            <p:nvPr/>
          </p:nvSpPr>
          <p:spPr>
            <a:xfrm rot="10800000" flipH="1">
              <a:off x="8017" y="6050481"/>
              <a:ext cx="9154154" cy="807522"/>
            </a:xfrm>
            <a:custGeom>
              <a:avLst/>
              <a:gdLst>
                <a:gd name="connsiteX0" fmla="*/ 6774 w 6774"/>
                <a:gd name="connsiteY0" fmla="*/ 0 h 1097"/>
                <a:gd name="connsiteX1" fmla="*/ 0 w 6774"/>
                <a:gd name="connsiteY1" fmla="*/ 0 h 1097"/>
                <a:gd name="connsiteX2" fmla="*/ 0 w 6774"/>
                <a:gd name="connsiteY2" fmla="*/ 194 h 1097"/>
                <a:gd name="connsiteX3" fmla="*/ 2700 w 6774"/>
                <a:gd name="connsiteY3" fmla="*/ 1097 h 1097"/>
                <a:gd name="connsiteX4" fmla="*/ 6774 w 6774"/>
                <a:gd name="connsiteY4" fmla="*/ 282 h 1097"/>
                <a:gd name="connsiteX5" fmla="*/ 6774 w 6774"/>
                <a:gd name="connsiteY5" fmla="*/ 0 h 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74" h="1097">
                  <a:moveTo>
                    <a:pt x="6774" y="0"/>
                  </a:moveTo>
                  <a:lnTo>
                    <a:pt x="0" y="0"/>
                  </a:lnTo>
                  <a:lnTo>
                    <a:pt x="0" y="194"/>
                  </a:lnTo>
                  <a:lnTo>
                    <a:pt x="2700" y="1097"/>
                  </a:lnTo>
                  <a:lnTo>
                    <a:pt x="6774" y="282"/>
                  </a:lnTo>
                  <a:lnTo>
                    <a:pt x="6774" y="0"/>
                  </a:lnTo>
                </a:path>
              </a:pathLst>
            </a:custGeom>
            <a:solidFill>
              <a:schemeClr val="accent3">
                <a:alpha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0" name="자유형: 도형 9"/>
            <p:cNvSpPr/>
            <p:nvPr/>
          </p:nvSpPr>
          <p:spPr>
            <a:xfrm rot="10800000">
              <a:off x="3672466" y="5238365"/>
              <a:ext cx="5490588" cy="1410652"/>
            </a:xfrm>
            <a:custGeom>
              <a:avLst/>
              <a:gdLst>
                <a:gd name="connsiteX0" fmla="*/ 5486400 w 5486400"/>
                <a:gd name="connsiteY0" fmla="*/ 1085850 h 2571750"/>
                <a:gd name="connsiteX1" fmla="*/ 0 w 5486400"/>
                <a:gd name="connsiteY1" fmla="*/ 0 h 2571750"/>
                <a:gd name="connsiteX2" fmla="*/ 0 w 5486400"/>
                <a:gd name="connsiteY2" fmla="*/ 95250 h 2571750"/>
                <a:gd name="connsiteX3" fmla="*/ 923925 w 5486400"/>
                <a:gd name="connsiteY3" fmla="*/ 2571750 h 2571750"/>
                <a:gd name="connsiteX4" fmla="*/ 5486400 w 5486400"/>
                <a:gd name="connsiteY4" fmla="*/ 1085850 h 257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6400" h="2571750">
                  <a:moveTo>
                    <a:pt x="5486400" y="108585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923925" y="2571750"/>
                  </a:lnTo>
                  <a:lnTo>
                    <a:pt x="5486400" y="108585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1" name="자유형: 도형 10"/>
            <p:cNvSpPr/>
            <p:nvPr/>
          </p:nvSpPr>
          <p:spPr>
            <a:xfrm rot="10800000">
              <a:off x="8223873" y="5072085"/>
              <a:ext cx="931774" cy="1548196"/>
            </a:xfrm>
            <a:custGeom>
              <a:avLst/>
              <a:gdLst>
                <a:gd name="connsiteX0" fmla="*/ 0 w 571472"/>
                <a:gd name="connsiteY0" fmla="*/ 3000396 h 3000396"/>
                <a:gd name="connsiteX1" fmla="*/ 0 w 571472"/>
                <a:gd name="connsiteY1" fmla="*/ 0 h 3000396"/>
                <a:gd name="connsiteX2" fmla="*/ 571472 w 571472"/>
                <a:gd name="connsiteY2" fmla="*/ 3000396 h 3000396"/>
                <a:gd name="connsiteX3" fmla="*/ 0 w 571472"/>
                <a:gd name="connsiteY3" fmla="*/ 3000396 h 3000396"/>
                <a:gd name="connsiteX0" fmla="*/ 0 w 928630"/>
                <a:gd name="connsiteY0" fmla="*/ 3000396 h 3000396"/>
                <a:gd name="connsiteX1" fmla="*/ 0 w 928630"/>
                <a:gd name="connsiteY1" fmla="*/ 0 h 3000396"/>
                <a:gd name="connsiteX2" fmla="*/ 928630 w 928630"/>
                <a:gd name="connsiteY2" fmla="*/ 2500306 h 3000396"/>
                <a:gd name="connsiteX3" fmla="*/ 0 w 928630"/>
                <a:gd name="connsiteY3" fmla="*/ 3000396 h 3000396"/>
                <a:gd name="connsiteX0" fmla="*/ 9525 w 938155"/>
                <a:gd name="connsiteY0" fmla="*/ 3067050 h 3067050"/>
                <a:gd name="connsiteX1" fmla="*/ 0 w 938155"/>
                <a:gd name="connsiteY1" fmla="*/ 0 h 3067050"/>
                <a:gd name="connsiteX2" fmla="*/ 938155 w 938155"/>
                <a:gd name="connsiteY2" fmla="*/ 2566960 h 3067050"/>
                <a:gd name="connsiteX3" fmla="*/ 9525 w 938155"/>
                <a:gd name="connsiteY3" fmla="*/ 3067050 h 3067050"/>
                <a:gd name="connsiteX0" fmla="*/ 9525 w 928656"/>
                <a:gd name="connsiteY0" fmla="*/ 3067050 h 3067050"/>
                <a:gd name="connsiteX1" fmla="*/ 0 w 928656"/>
                <a:gd name="connsiteY1" fmla="*/ 0 h 3067050"/>
                <a:gd name="connsiteX2" fmla="*/ 928656 w 928656"/>
                <a:gd name="connsiteY2" fmla="*/ 2509813 h 3067050"/>
                <a:gd name="connsiteX3" fmla="*/ 9525 w 928656"/>
                <a:gd name="connsiteY3" fmla="*/ 3067050 h 3067050"/>
                <a:gd name="connsiteX0" fmla="*/ 9525 w 928656"/>
                <a:gd name="connsiteY0" fmla="*/ 2709836 h 2709836"/>
                <a:gd name="connsiteX1" fmla="*/ 0 w 928656"/>
                <a:gd name="connsiteY1" fmla="*/ 0 h 2709836"/>
                <a:gd name="connsiteX2" fmla="*/ 928656 w 928656"/>
                <a:gd name="connsiteY2" fmla="*/ 2509813 h 2709836"/>
                <a:gd name="connsiteX3" fmla="*/ 9525 w 928656"/>
                <a:gd name="connsiteY3" fmla="*/ 2709836 h 2709836"/>
                <a:gd name="connsiteX0" fmla="*/ 9525 w 928656"/>
                <a:gd name="connsiteY0" fmla="*/ 2781250 h 2781250"/>
                <a:gd name="connsiteX1" fmla="*/ 0 w 928656"/>
                <a:gd name="connsiteY1" fmla="*/ 0 h 2781250"/>
                <a:gd name="connsiteX2" fmla="*/ 928656 w 928656"/>
                <a:gd name="connsiteY2" fmla="*/ 2509813 h 2781250"/>
                <a:gd name="connsiteX3" fmla="*/ 9525 w 928656"/>
                <a:gd name="connsiteY3" fmla="*/ 2781250 h 2781250"/>
                <a:gd name="connsiteX0" fmla="*/ 9525 w 928656"/>
                <a:gd name="connsiteY0" fmla="*/ 2924102 h 2924102"/>
                <a:gd name="connsiteX1" fmla="*/ 0 w 928656"/>
                <a:gd name="connsiteY1" fmla="*/ 0 h 2924102"/>
                <a:gd name="connsiteX2" fmla="*/ 928656 w 928656"/>
                <a:gd name="connsiteY2" fmla="*/ 2509813 h 2924102"/>
                <a:gd name="connsiteX3" fmla="*/ 9525 w 928656"/>
                <a:gd name="connsiteY3" fmla="*/ 2924102 h 2924102"/>
                <a:gd name="connsiteX0" fmla="*/ 9525 w 931063"/>
                <a:gd name="connsiteY0" fmla="*/ 2924102 h 2924102"/>
                <a:gd name="connsiteX1" fmla="*/ 0 w 931063"/>
                <a:gd name="connsiteY1" fmla="*/ 0 h 2924102"/>
                <a:gd name="connsiteX2" fmla="*/ 931063 w 931063"/>
                <a:gd name="connsiteY2" fmla="*/ 2521723 h 2924102"/>
                <a:gd name="connsiteX3" fmla="*/ 9525 w 931063"/>
                <a:gd name="connsiteY3" fmla="*/ 2924102 h 2924102"/>
                <a:gd name="connsiteX0" fmla="*/ 0 w 931063"/>
                <a:gd name="connsiteY0" fmla="*/ 2805040 h 2805040"/>
                <a:gd name="connsiteX1" fmla="*/ 0 w 931063"/>
                <a:gd name="connsiteY1" fmla="*/ 0 h 2805040"/>
                <a:gd name="connsiteX2" fmla="*/ 931063 w 931063"/>
                <a:gd name="connsiteY2" fmla="*/ 2521723 h 2805040"/>
                <a:gd name="connsiteX3" fmla="*/ 0 w 931063"/>
                <a:gd name="connsiteY3" fmla="*/ 2805040 h 2805040"/>
                <a:gd name="connsiteX0" fmla="*/ 6350 w 931063"/>
                <a:gd name="connsiteY0" fmla="*/ 2822504 h 2822504"/>
                <a:gd name="connsiteX1" fmla="*/ 0 w 931063"/>
                <a:gd name="connsiteY1" fmla="*/ 0 h 2822504"/>
                <a:gd name="connsiteX2" fmla="*/ 931063 w 931063"/>
                <a:gd name="connsiteY2" fmla="*/ 2521723 h 2822504"/>
                <a:gd name="connsiteX3" fmla="*/ 6350 w 931063"/>
                <a:gd name="connsiteY3" fmla="*/ 2822504 h 28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1063" h="2822504">
                  <a:moveTo>
                    <a:pt x="6350" y="2822504"/>
                  </a:moveTo>
                  <a:cubicBezTo>
                    <a:pt x="4233" y="1881669"/>
                    <a:pt x="2117" y="940835"/>
                    <a:pt x="0" y="0"/>
                  </a:cubicBezTo>
                  <a:lnTo>
                    <a:pt x="931063" y="2521723"/>
                  </a:lnTo>
                  <a:lnTo>
                    <a:pt x="6350" y="2822504"/>
                  </a:lnTo>
                </a:path>
              </a:pathLst>
            </a:custGeom>
            <a:solidFill>
              <a:schemeClr val="accent1">
                <a:alpha val="74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2" name="자유형: 도형 11"/>
            <p:cNvSpPr/>
            <p:nvPr/>
          </p:nvSpPr>
          <p:spPr>
            <a:xfrm rot="16200000">
              <a:off x="2776226" y="337116"/>
              <a:ext cx="3592895" cy="9202494"/>
            </a:xfrm>
            <a:custGeom>
              <a:avLst/>
              <a:gdLst>
                <a:gd name="connsiteX0" fmla="*/ 0 w 500066"/>
                <a:gd name="connsiteY0" fmla="*/ 6858000 h 6858000"/>
                <a:gd name="connsiteX1" fmla="*/ 250033 w 500066"/>
                <a:gd name="connsiteY1" fmla="*/ 0 h 6858000"/>
                <a:gd name="connsiteX2" fmla="*/ 500066 w 500066"/>
                <a:gd name="connsiteY2" fmla="*/ 6858000 h 6858000"/>
                <a:gd name="connsiteX3" fmla="*/ 0 w 500066"/>
                <a:gd name="connsiteY3" fmla="*/ 6858000 h 6858000"/>
                <a:gd name="connsiteX0" fmla="*/ 1638757 w 2138823"/>
                <a:gd name="connsiteY0" fmla="*/ 6876288 h 6876288"/>
                <a:gd name="connsiteX1" fmla="*/ 0 w 2138823"/>
                <a:gd name="connsiteY1" fmla="*/ 0 h 6876288"/>
                <a:gd name="connsiteX2" fmla="*/ 2138823 w 2138823"/>
                <a:gd name="connsiteY2" fmla="*/ 6876288 h 6876288"/>
                <a:gd name="connsiteX3" fmla="*/ 1638757 w 2138823"/>
                <a:gd name="connsiteY3" fmla="*/ 6876288 h 6876288"/>
                <a:gd name="connsiteX0" fmla="*/ 1662729 w 2162795"/>
                <a:gd name="connsiteY0" fmla="*/ 6885432 h 6885432"/>
                <a:gd name="connsiteX1" fmla="*/ 0 w 2162795"/>
                <a:gd name="connsiteY1" fmla="*/ 0 h 6885432"/>
                <a:gd name="connsiteX2" fmla="*/ 2162795 w 2162795"/>
                <a:gd name="connsiteY2" fmla="*/ 6885432 h 6885432"/>
                <a:gd name="connsiteX3" fmla="*/ 1662729 w 2162795"/>
                <a:gd name="connsiteY3" fmla="*/ 6885432 h 6885432"/>
                <a:gd name="connsiteX0" fmla="*/ 1662729 w 3592895"/>
                <a:gd name="connsiteY0" fmla="*/ 6885432 h 6899132"/>
                <a:gd name="connsiteX1" fmla="*/ 0 w 3592895"/>
                <a:gd name="connsiteY1" fmla="*/ 0 h 6899132"/>
                <a:gd name="connsiteX2" fmla="*/ 3592895 w 3592895"/>
                <a:gd name="connsiteY2" fmla="*/ 6899132 h 6899132"/>
                <a:gd name="connsiteX3" fmla="*/ 1662729 w 3592895"/>
                <a:gd name="connsiteY3" fmla="*/ 6885432 h 689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895" h="6899132">
                  <a:moveTo>
                    <a:pt x="1662729" y="6885432"/>
                  </a:moveTo>
                  <a:lnTo>
                    <a:pt x="0" y="0"/>
                  </a:lnTo>
                  <a:lnTo>
                    <a:pt x="3592895" y="6899132"/>
                  </a:lnTo>
                  <a:lnTo>
                    <a:pt x="1662729" y="6885432"/>
                  </a:lnTo>
                </a:path>
              </a:pathLst>
            </a:custGeom>
            <a:solidFill>
              <a:schemeClr val="accent3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1962" y="2357419"/>
            <a:ext cx="10363199" cy="928705"/>
          </a:xfrm>
        </p:spPr>
        <p:txBody>
          <a:bodyPr anchor="t"/>
          <a:lstStyle>
            <a:lvl1pPr algn="l">
              <a:defRPr sz="5400" b="0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61962" y="1807030"/>
            <a:ext cx="10363199" cy="550390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1794FCA-B30B-4B0B-A06E-872BCCC939B8}" type="datetime1">
              <a:rPr lang="ko-KR" altLang="en-US"/>
              <a:pPr lvl="0">
                <a:defRPr lang="ko-KR" altLang="en-US"/>
              </a:pPr>
              <a:t>2024-08-22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 altLang="en-US"/>
              <a:pPr lvl="0"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2B4FBC9-0152-4321-B5AE-8A4D40C68623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5271060-A817-4E00-9021-886881503EBB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302999" cy="939784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608037" y="1214422"/>
            <a:ext cx="10972799" cy="4953841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2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47ABBE4F-A180-451B-976B-207E95DDA7FB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4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277872"/>
            <a:ext cx="5384799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277872"/>
            <a:ext cx="5384799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786190"/>
            <a:ext cx="5384799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7" y="3786190"/>
            <a:ext cx="5384799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F0DB8ECF-E18C-4D8D-A7A0-FA2FABCA5290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각 삼각형 19"/>
          <p:cNvSpPr/>
          <p:nvPr/>
        </p:nvSpPr>
        <p:spPr>
          <a:xfrm rot="5400000">
            <a:off x="-3300803" y="3300663"/>
            <a:ext cx="6887028" cy="28570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grpSp>
        <p:nvGrpSpPr>
          <p:cNvPr id="21" name="그룹 20"/>
          <p:cNvGrpSpPr/>
          <p:nvPr/>
        </p:nvGrpSpPr>
        <p:grpSpPr>
          <a:xfrm flipH="1">
            <a:off x="-2" y="0"/>
            <a:ext cx="12192001" cy="6858001"/>
            <a:chOff x="-1" y="0"/>
            <a:chExt cx="9144001" cy="6858001"/>
          </a:xfrm>
        </p:grpSpPr>
        <p:sp>
          <p:nvSpPr>
            <p:cNvPr id="22" name="자유형: 도형 21"/>
            <p:cNvSpPr/>
            <p:nvPr/>
          </p:nvSpPr>
          <p:spPr>
            <a:xfrm>
              <a:off x="0" y="6184705"/>
              <a:ext cx="2309196" cy="673295"/>
            </a:xfrm>
            <a:custGeom>
              <a:avLst/>
              <a:gdLst>
                <a:gd name="connsiteX0" fmla="*/ 1754 w 1942"/>
                <a:gd name="connsiteY0" fmla="*/ 0 h 560"/>
                <a:gd name="connsiteX1" fmla="*/ 0 w 1942"/>
                <a:gd name="connsiteY1" fmla="*/ 367 h 560"/>
                <a:gd name="connsiteX2" fmla="*/ 0 w 1942"/>
                <a:gd name="connsiteY2" fmla="*/ 560 h 560"/>
                <a:gd name="connsiteX3" fmla="*/ 1942 w 1942"/>
                <a:gd name="connsiteY3" fmla="*/ 560 h 560"/>
                <a:gd name="connsiteX4" fmla="*/ 1754 w 1942"/>
                <a:gd name="connsiteY4" fmla="*/ 0 h 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" h="560">
                  <a:moveTo>
                    <a:pt x="1754" y="0"/>
                  </a:moveTo>
                  <a:lnTo>
                    <a:pt x="0" y="367"/>
                  </a:lnTo>
                  <a:lnTo>
                    <a:pt x="0" y="560"/>
                  </a:lnTo>
                  <a:lnTo>
                    <a:pt x="1942" y="560"/>
                  </a:lnTo>
                  <a:cubicBezTo>
                    <a:pt x="1879" y="373"/>
                    <a:pt x="1817" y="187"/>
                    <a:pt x="1754" y="0"/>
                  </a:cubicBezTo>
                </a:path>
              </a:pathLst>
            </a:custGeom>
            <a:solidFill>
              <a:schemeClr val="accent2">
                <a:lumMod val="50000"/>
                <a:lumOff val="50000"/>
                <a:alpha val="2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-1" y="0"/>
              <a:ext cx="9144001" cy="6858001"/>
              <a:chOff x="-1" y="0"/>
              <a:chExt cx="9144001" cy="6858001"/>
            </a:xfrm>
          </p:grpSpPr>
          <p:sp>
            <p:nvSpPr>
              <p:cNvPr id="24" name="자유형: 도형 23"/>
              <p:cNvSpPr/>
              <p:nvPr/>
            </p:nvSpPr>
            <p:spPr>
              <a:xfrm>
                <a:off x="428023" y="0"/>
                <a:ext cx="2026194" cy="3135635"/>
              </a:xfrm>
              <a:custGeom>
                <a:avLst/>
                <a:gdLst/>
                <a:ahLst/>
                <a:cxnLst>
                  <a:cxn ang="0">
                    <a:pos x="1704" y="0"/>
                  </a:cxn>
                  <a:cxn ang="0">
                    <a:pos x="0" y="0"/>
                  </a:cxn>
                  <a:cxn ang="0">
                    <a:pos x="711" y="2609"/>
                  </a:cxn>
                  <a:cxn ang="0">
                    <a:pos x="1704" y="0"/>
                  </a:cxn>
                </a:cxnLst>
                <a:rect l="0" t="0" r="r" b="b"/>
                <a:pathLst>
                  <a:path w="1704" h="2609">
                    <a:moveTo>
                      <a:pt x="1704" y="0"/>
                    </a:moveTo>
                    <a:lnTo>
                      <a:pt x="0" y="0"/>
                    </a:lnTo>
                    <a:lnTo>
                      <a:pt x="711" y="2609"/>
                    </a:lnTo>
                    <a:lnTo>
                      <a:pt x="1704" y="0"/>
                    </a:lnTo>
                  </a:path>
                </a:pathLst>
              </a:custGeom>
              <a:solidFill>
                <a:schemeClr val="accent1">
                  <a:lumMod val="40000"/>
                  <a:lumOff val="60000"/>
                  <a:alpha val="8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25" name="자유형: 도형 24"/>
              <p:cNvSpPr/>
              <p:nvPr/>
            </p:nvSpPr>
            <p:spPr>
              <a:xfrm>
                <a:off x="6028605" y="4696234"/>
                <a:ext cx="3115394" cy="1976604"/>
              </a:xfrm>
              <a:custGeom>
                <a:avLst/>
                <a:gdLst>
                  <a:gd name="connsiteX0" fmla="*/ 2610 w 2610"/>
                  <a:gd name="connsiteY0" fmla="*/ 0 h 1645"/>
                  <a:gd name="connsiteX1" fmla="*/ 0 w 2610"/>
                  <a:gd name="connsiteY1" fmla="*/ 535 h 1645"/>
                  <a:gd name="connsiteX2" fmla="*/ 2610 w 2610"/>
                  <a:gd name="connsiteY2" fmla="*/ 1645 h 1645"/>
                  <a:gd name="connsiteX3" fmla="*/ 2610 w 2610"/>
                  <a:gd name="connsiteY3" fmla="*/ 0 h 1645"/>
                  <a:gd name="connsiteX0" fmla="*/ 2620 w 2620"/>
                  <a:gd name="connsiteY0" fmla="*/ 0 h 1645"/>
                  <a:gd name="connsiteX1" fmla="*/ 0 w 2620"/>
                  <a:gd name="connsiteY1" fmla="*/ 541 h 1645"/>
                  <a:gd name="connsiteX2" fmla="*/ 2620 w 2620"/>
                  <a:gd name="connsiteY2" fmla="*/ 1645 h 1645"/>
                  <a:gd name="connsiteX3" fmla="*/ 2620 w 2620"/>
                  <a:gd name="connsiteY3" fmla="*/ 0 h 1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0" h="1645">
                    <a:moveTo>
                      <a:pt x="2620" y="0"/>
                    </a:moveTo>
                    <a:lnTo>
                      <a:pt x="0" y="541"/>
                    </a:lnTo>
                    <a:lnTo>
                      <a:pt x="2620" y="1645"/>
                    </a:lnTo>
                    <a:lnTo>
                      <a:pt x="2620" y="0"/>
                    </a:lnTo>
                  </a:path>
                </a:pathLst>
              </a:custGeom>
              <a:solidFill>
                <a:schemeClr val="accent2">
                  <a:lumMod val="50000"/>
                  <a:lumOff val="50000"/>
                  <a:alpha val="2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26" name="자유형: 도형 25"/>
              <p:cNvSpPr/>
              <p:nvPr/>
            </p:nvSpPr>
            <p:spPr>
              <a:xfrm>
                <a:off x="2089194" y="5345523"/>
                <a:ext cx="7054806" cy="1512478"/>
              </a:xfrm>
              <a:custGeom>
                <a:avLst/>
                <a:gdLst>
                  <a:gd name="connsiteX0" fmla="*/ 3491 w 5944"/>
                  <a:gd name="connsiteY0" fmla="*/ 0 h 1293"/>
                  <a:gd name="connsiteX1" fmla="*/ 0 w 5944"/>
                  <a:gd name="connsiteY1" fmla="*/ 743 h 1293"/>
                  <a:gd name="connsiteX2" fmla="*/ 194 w 5944"/>
                  <a:gd name="connsiteY2" fmla="*/ 1293 h 1293"/>
                  <a:gd name="connsiteX3" fmla="*/ 5944 w 5944"/>
                  <a:gd name="connsiteY3" fmla="*/ 1293 h 1293"/>
                  <a:gd name="connsiteX4" fmla="*/ 5944 w 5944"/>
                  <a:gd name="connsiteY4" fmla="*/ 1130 h 1293"/>
                  <a:gd name="connsiteX5" fmla="*/ 3491 w 5944"/>
                  <a:gd name="connsiteY5" fmla="*/ 0 h 1293"/>
                  <a:gd name="connsiteX0" fmla="*/ 3347 w 5944"/>
                  <a:gd name="connsiteY0" fmla="*/ 0 h 1264"/>
                  <a:gd name="connsiteX1" fmla="*/ 0 w 5944"/>
                  <a:gd name="connsiteY1" fmla="*/ 714 h 1264"/>
                  <a:gd name="connsiteX2" fmla="*/ 194 w 5944"/>
                  <a:gd name="connsiteY2" fmla="*/ 1264 h 1264"/>
                  <a:gd name="connsiteX3" fmla="*/ 5944 w 5944"/>
                  <a:gd name="connsiteY3" fmla="*/ 1264 h 1264"/>
                  <a:gd name="connsiteX4" fmla="*/ 5944 w 5944"/>
                  <a:gd name="connsiteY4" fmla="*/ 1101 h 1264"/>
                  <a:gd name="connsiteX5" fmla="*/ 3347 w 5944"/>
                  <a:gd name="connsiteY5" fmla="*/ 0 h 1264"/>
                  <a:gd name="connsiteX0" fmla="*/ 3323 w 5944"/>
                  <a:gd name="connsiteY0" fmla="*/ 0 h 1257"/>
                  <a:gd name="connsiteX1" fmla="*/ 0 w 5944"/>
                  <a:gd name="connsiteY1" fmla="*/ 707 h 1257"/>
                  <a:gd name="connsiteX2" fmla="*/ 194 w 5944"/>
                  <a:gd name="connsiteY2" fmla="*/ 1257 h 1257"/>
                  <a:gd name="connsiteX3" fmla="*/ 5944 w 5944"/>
                  <a:gd name="connsiteY3" fmla="*/ 1257 h 1257"/>
                  <a:gd name="connsiteX4" fmla="*/ 5944 w 5944"/>
                  <a:gd name="connsiteY4" fmla="*/ 1094 h 1257"/>
                  <a:gd name="connsiteX5" fmla="*/ 3323 w 5944"/>
                  <a:gd name="connsiteY5" fmla="*/ 0 h 1257"/>
                  <a:gd name="connsiteX0" fmla="*/ 3279 w 5900"/>
                  <a:gd name="connsiteY0" fmla="*/ 0 h 1257"/>
                  <a:gd name="connsiteX1" fmla="*/ 0 w 5900"/>
                  <a:gd name="connsiteY1" fmla="*/ 687 h 1257"/>
                  <a:gd name="connsiteX2" fmla="*/ 150 w 5900"/>
                  <a:gd name="connsiteY2" fmla="*/ 1257 h 1257"/>
                  <a:gd name="connsiteX3" fmla="*/ 5900 w 5900"/>
                  <a:gd name="connsiteY3" fmla="*/ 1257 h 1257"/>
                  <a:gd name="connsiteX4" fmla="*/ 5900 w 5900"/>
                  <a:gd name="connsiteY4" fmla="*/ 1094 h 1257"/>
                  <a:gd name="connsiteX5" fmla="*/ 3279 w 5900"/>
                  <a:gd name="connsiteY5" fmla="*/ 0 h 1257"/>
                  <a:gd name="connsiteX0" fmla="*/ 3314 w 5935"/>
                  <a:gd name="connsiteY0" fmla="*/ 0 h 1257"/>
                  <a:gd name="connsiteX1" fmla="*/ 0 w 5935"/>
                  <a:gd name="connsiteY1" fmla="*/ 695 h 1257"/>
                  <a:gd name="connsiteX2" fmla="*/ 185 w 5935"/>
                  <a:gd name="connsiteY2" fmla="*/ 1257 h 1257"/>
                  <a:gd name="connsiteX3" fmla="*/ 5935 w 5935"/>
                  <a:gd name="connsiteY3" fmla="*/ 1257 h 1257"/>
                  <a:gd name="connsiteX4" fmla="*/ 5935 w 5935"/>
                  <a:gd name="connsiteY4" fmla="*/ 1094 h 1257"/>
                  <a:gd name="connsiteX5" fmla="*/ 3314 w 5935"/>
                  <a:gd name="connsiteY5" fmla="*/ 0 h 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35" h="1257">
                    <a:moveTo>
                      <a:pt x="3314" y="0"/>
                    </a:moveTo>
                    <a:lnTo>
                      <a:pt x="0" y="695"/>
                    </a:lnTo>
                    <a:cubicBezTo>
                      <a:pt x="51" y="884"/>
                      <a:pt x="134" y="1068"/>
                      <a:pt x="185" y="1257"/>
                    </a:cubicBezTo>
                    <a:lnTo>
                      <a:pt x="5935" y="1257"/>
                    </a:lnTo>
                    <a:lnTo>
                      <a:pt x="5935" y="1094"/>
                    </a:lnTo>
                    <a:lnTo>
                      <a:pt x="3314" y="0"/>
                    </a:lnTo>
                  </a:path>
                </a:pathLst>
              </a:custGeom>
              <a:solidFill>
                <a:schemeClr val="accent2">
                  <a:lumMod val="25000"/>
                  <a:lumOff val="75000"/>
                  <a:alpha val="32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27" name="자유형: 도형 26"/>
              <p:cNvSpPr/>
              <p:nvPr/>
            </p:nvSpPr>
            <p:spPr>
              <a:xfrm>
                <a:off x="-1" y="0"/>
                <a:ext cx="1281830" cy="3138040"/>
              </a:xfrm>
              <a:custGeom>
                <a:avLst/>
                <a:gdLst/>
                <a:ahLst/>
                <a:cxnLst>
                  <a:cxn ang="0">
                    <a:pos x="372" y="0"/>
                  </a:cxn>
                  <a:cxn ang="0">
                    <a:pos x="1" y="0"/>
                  </a:cxn>
                  <a:cxn ang="0">
                    <a:pos x="0" y="2121"/>
                  </a:cxn>
                  <a:cxn ang="0">
                    <a:pos x="1078" y="2609"/>
                  </a:cxn>
                  <a:cxn ang="0">
                    <a:pos x="372" y="0"/>
                  </a:cxn>
                </a:cxnLst>
                <a:rect l="0" t="0" r="r" b="b"/>
                <a:pathLst>
                  <a:path w="1078" h="2609">
                    <a:moveTo>
                      <a:pt x="372" y="0"/>
                    </a:moveTo>
                    <a:lnTo>
                      <a:pt x="1" y="0"/>
                    </a:lnTo>
                    <a:lnTo>
                      <a:pt x="0" y="2121"/>
                    </a:lnTo>
                    <a:lnTo>
                      <a:pt x="1078" y="2609"/>
                    </a:lnTo>
                    <a:lnTo>
                      <a:pt x="372" y="0"/>
                    </a:lnTo>
                  </a:path>
                </a:pathLst>
              </a:custGeom>
              <a:solidFill>
                <a:schemeClr val="accent1">
                  <a:alpha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28" name="자유형: 도형 27"/>
              <p:cNvSpPr/>
              <p:nvPr/>
            </p:nvSpPr>
            <p:spPr>
              <a:xfrm>
                <a:off x="0" y="3143248"/>
                <a:ext cx="2088010" cy="3477128"/>
              </a:xfrm>
              <a:custGeom>
                <a:avLst/>
                <a:gdLst>
                  <a:gd name="connsiteX0" fmla="*/ 1074 w 1779"/>
                  <a:gd name="connsiteY0" fmla="*/ 0 h 2893"/>
                  <a:gd name="connsiteX1" fmla="*/ 0 w 1779"/>
                  <a:gd name="connsiteY1" fmla="*/ 2893 h 2893"/>
                  <a:gd name="connsiteX2" fmla="*/ 1779 w 1779"/>
                  <a:gd name="connsiteY2" fmla="*/ 2604 h 2893"/>
                  <a:gd name="connsiteX3" fmla="*/ 1074 w 1779"/>
                  <a:gd name="connsiteY3" fmla="*/ 0 h 2893"/>
                  <a:gd name="connsiteX0" fmla="*/ 1074 w 1755"/>
                  <a:gd name="connsiteY0" fmla="*/ 0 h 2893"/>
                  <a:gd name="connsiteX1" fmla="*/ 0 w 1755"/>
                  <a:gd name="connsiteY1" fmla="*/ 2893 h 2893"/>
                  <a:gd name="connsiteX2" fmla="*/ 1755 w 1755"/>
                  <a:gd name="connsiteY2" fmla="*/ 2525 h 2893"/>
                  <a:gd name="connsiteX3" fmla="*/ 1074 w 1755"/>
                  <a:gd name="connsiteY3" fmla="*/ 0 h 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5" h="2893">
                    <a:moveTo>
                      <a:pt x="1074" y="0"/>
                    </a:moveTo>
                    <a:lnTo>
                      <a:pt x="0" y="2893"/>
                    </a:lnTo>
                    <a:lnTo>
                      <a:pt x="1755" y="2525"/>
                    </a:lnTo>
                    <a:lnTo>
                      <a:pt x="1074" y="0"/>
                    </a:lnTo>
                  </a:path>
                </a:pathLst>
              </a:custGeom>
              <a:solidFill>
                <a:schemeClr val="accent2">
                  <a:lumMod val="50000"/>
                  <a:lumOff val="50000"/>
                  <a:alpha val="2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29" name="자유형: 도형 28"/>
              <p:cNvSpPr/>
              <p:nvPr/>
            </p:nvSpPr>
            <p:spPr>
              <a:xfrm>
                <a:off x="1" y="2551106"/>
                <a:ext cx="1285398" cy="4121532"/>
              </a:xfrm>
              <a:custGeom>
                <a:avLst/>
                <a:gdLst>
                  <a:gd name="connsiteX0" fmla="*/ 0 w 1081"/>
                  <a:gd name="connsiteY0" fmla="*/ 0 h 3427"/>
                  <a:gd name="connsiteX1" fmla="*/ 0 w 1081"/>
                  <a:gd name="connsiteY1" fmla="*/ 3427 h 3427"/>
                  <a:gd name="connsiteX2" fmla="*/ 1081 w 1081"/>
                  <a:gd name="connsiteY2" fmla="*/ 490 h 3427"/>
                  <a:gd name="connsiteX3" fmla="*/ 0 w 1081"/>
                  <a:gd name="connsiteY3" fmla="*/ 0 h 3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" h="3427">
                    <a:moveTo>
                      <a:pt x="0" y="0"/>
                    </a:moveTo>
                    <a:lnTo>
                      <a:pt x="0" y="3427"/>
                    </a:lnTo>
                    <a:lnTo>
                      <a:pt x="1081" y="49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3">
                  <a:lumMod val="40000"/>
                  <a:lumOff val="60000"/>
                  <a:alpha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</p:grp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52463" y="4772044"/>
            <a:ext cx="8680109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952463" y="584219"/>
            <a:ext cx="868010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52463" y="5338782"/>
            <a:ext cx="868010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18" name="날짜 개체 틀 17"/>
          <p:cNvSpPr>
            <a:spLocks noGrp="1"/>
          </p:cNvSpPr>
          <p:nvPr>
            <p:ph type="dt" sz="half" idx="10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8C9FE912-2C94-4152-970B-97CA7CEA7709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0" name="슬라이드 번호 개체 틀 29"/>
          <p:cNvSpPr>
            <a:spLocks noGrp="1"/>
          </p:cNvSpPr>
          <p:nvPr>
            <p:ph type="sldNum" sz="quarter" idx="4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-73151" y="3141915"/>
            <a:ext cx="12305046" cy="3716088"/>
            <a:chOff x="-28573" y="3141915"/>
            <a:chExt cx="9202494" cy="3716088"/>
          </a:xfrm>
        </p:grpSpPr>
        <p:sp>
          <p:nvSpPr>
            <p:cNvPr id="7" name="자유형: 도형 6"/>
            <p:cNvSpPr/>
            <p:nvPr/>
          </p:nvSpPr>
          <p:spPr>
            <a:xfrm rot="10800000" flipH="1">
              <a:off x="13414" y="5642418"/>
              <a:ext cx="3665145" cy="1074154"/>
            </a:xfrm>
            <a:custGeom>
              <a:avLst/>
              <a:gdLst>
                <a:gd name="connsiteX0" fmla="*/ 0 w 2715"/>
                <a:gd name="connsiteY0" fmla="*/ 0 h 1458"/>
                <a:gd name="connsiteX1" fmla="*/ 0 w 2715"/>
                <a:gd name="connsiteY1" fmla="*/ 1458 h 1458"/>
                <a:gd name="connsiteX2" fmla="*/ 2715 w 2715"/>
                <a:gd name="connsiteY2" fmla="*/ 909 h 1458"/>
                <a:gd name="connsiteX3" fmla="*/ 0 w 2715"/>
                <a:gd name="connsiteY3" fmla="*/ 0 h 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5" h="1458">
                  <a:moveTo>
                    <a:pt x="0" y="0"/>
                  </a:moveTo>
                  <a:lnTo>
                    <a:pt x="0" y="1458"/>
                  </a:lnTo>
                  <a:lnTo>
                    <a:pt x="2715" y="909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40000"/>
                <a:lumOff val="60000"/>
                <a:alpha val="58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8" name="자유형: 도형 7"/>
            <p:cNvSpPr/>
            <p:nvPr/>
          </p:nvSpPr>
          <p:spPr>
            <a:xfrm rot="10800000" flipH="1">
              <a:off x="8017" y="6050481"/>
              <a:ext cx="9154154" cy="807522"/>
            </a:xfrm>
            <a:custGeom>
              <a:avLst/>
              <a:gdLst>
                <a:gd name="connsiteX0" fmla="*/ 6774 w 6774"/>
                <a:gd name="connsiteY0" fmla="*/ 0 h 1097"/>
                <a:gd name="connsiteX1" fmla="*/ 0 w 6774"/>
                <a:gd name="connsiteY1" fmla="*/ 0 h 1097"/>
                <a:gd name="connsiteX2" fmla="*/ 0 w 6774"/>
                <a:gd name="connsiteY2" fmla="*/ 194 h 1097"/>
                <a:gd name="connsiteX3" fmla="*/ 2700 w 6774"/>
                <a:gd name="connsiteY3" fmla="*/ 1097 h 1097"/>
                <a:gd name="connsiteX4" fmla="*/ 6774 w 6774"/>
                <a:gd name="connsiteY4" fmla="*/ 282 h 1097"/>
                <a:gd name="connsiteX5" fmla="*/ 6774 w 6774"/>
                <a:gd name="connsiteY5" fmla="*/ 0 h 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74" h="1097">
                  <a:moveTo>
                    <a:pt x="6774" y="0"/>
                  </a:moveTo>
                  <a:lnTo>
                    <a:pt x="0" y="0"/>
                  </a:lnTo>
                  <a:lnTo>
                    <a:pt x="0" y="194"/>
                  </a:lnTo>
                  <a:lnTo>
                    <a:pt x="2700" y="1097"/>
                  </a:lnTo>
                  <a:lnTo>
                    <a:pt x="6774" y="282"/>
                  </a:lnTo>
                  <a:lnTo>
                    <a:pt x="6774" y="0"/>
                  </a:lnTo>
                </a:path>
              </a:pathLst>
            </a:custGeom>
            <a:solidFill>
              <a:schemeClr val="accent1">
                <a:alpha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9" name="자유형: 도형 8"/>
            <p:cNvSpPr/>
            <p:nvPr/>
          </p:nvSpPr>
          <p:spPr>
            <a:xfrm rot="10800000">
              <a:off x="3672466" y="5238365"/>
              <a:ext cx="5490588" cy="1410652"/>
            </a:xfrm>
            <a:custGeom>
              <a:avLst/>
              <a:gdLst>
                <a:gd name="connsiteX0" fmla="*/ 5486400 w 5486400"/>
                <a:gd name="connsiteY0" fmla="*/ 1085850 h 2571750"/>
                <a:gd name="connsiteX1" fmla="*/ 0 w 5486400"/>
                <a:gd name="connsiteY1" fmla="*/ 0 h 2571750"/>
                <a:gd name="connsiteX2" fmla="*/ 0 w 5486400"/>
                <a:gd name="connsiteY2" fmla="*/ 95250 h 2571750"/>
                <a:gd name="connsiteX3" fmla="*/ 923925 w 5486400"/>
                <a:gd name="connsiteY3" fmla="*/ 2571750 h 2571750"/>
                <a:gd name="connsiteX4" fmla="*/ 5486400 w 5486400"/>
                <a:gd name="connsiteY4" fmla="*/ 1085850 h 257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6400" h="2571750">
                  <a:moveTo>
                    <a:pt x="5486400" y="108585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923925" y="2571750"/>
                  </a:lnTo>
                  <a:lnTo>
                    <a:pt x="5486400" y="1085850"/>
                  </a:lnTo>
                </a:path>
              </a:pathLst>
            </a:custGeom>
            <a:solidFill>
              <a:srgbClr val="B6B8BA">
                <a:alpha val="38000"/>
              </a:srgb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0" name="자유형: 도형 9"/>
            <p:cNvSpPr/>
            <p:nvPr/>
          </p:nvSpPr>
          <p:spPr>
            <a:xfrm rot="10800000">
              <a:off x="8223873" y="5072085"/>
              <a:ext cx="931774" cy="1548196"/>
            </a:xfrm>
            <a:custGeom>
              <a:avLst/>
              <a:gdLst>
                <a:gd name="connsiteX0" fmla="*/ 0 w 571472"/>
                <a:gd name="connsiteY0" fmla="*/ 3000396 h 3000396"/>
                <a:gd name="connsiteX1" fmla="*/ 0 w 571472"/>
                <a:gd name="connsiteY1" fmla="*/ 0 h 3000396"/>
                <a:gd name="connsiteX2" fmla="*/ 571472 w 571472"/>
                <a:gd name="connsiteY2" fmla="*/ 3000396 h 3000396"/>
                <a:gd name="connsiteX3" fmla="*/ 0 w 571472"/>
                <a:gd name="connsiteY3" fmla="*/ 3000396 h 3000396"/>
                <a:gd name="connsiteX0" fmla="*/ 0 w 928630"/>
                <a:gd name="connsiteY0" fmla="*/ 3000396 h 3000396"/>
                <a:gd name="connsiteX1" fmla="*/ 0 w 928630"/>
                <a:gd name="connsiteY1" fmla="*/ 0 h 3000396"/>
                <a:gd name="connsiteX2" fmla="*/ 928630 w 928630"/>
                <a:gd name="connsiteY2" fmla="*/ 2500306 h 3000396"/>
                <a:gd name="connsiteX3" fmla="*/ 0 w 928630"/>
                <a:gd name="connsiteY3" fmla="*/ 3000396 h 3000396"/>
                <a:gd name="connsiteX0" fmla="*/ 9525 w 938155"/>
                <a:gd name="connsiteY0" fmla="*/ 3067050 h 3067050"/>
                <a:gd name="connsiteX1" fmla="*/ 0 w 938155"/>
                <a:gd name="connsiteY1" fmla="*/ 0 h 3067050"/>
                <a:gd name="connsiteX2" fmla="*/ 938155 w 938155"/>
                <a:gd name="connsiteY2" fmla="*/ 2566960 h 3067050"/>
                <a:gd name="connsiteX3" fmla="*/ 9525 w 938155"/>
                <a:gd name="connsiteY3" fmla="*/ 3067050 h 3067050"/>
                <a:gd name="connsiteX0" fmla="*/ 9525 w 928656"/>
                <a:gd name="connsiteY0" fmla="*/ 3067050 h 3067050"/>
                <a:gd name="connsiteX1" fmla="*/ 0 w 928656"/>
                <a:gd name="connsiteY1" fmla="*/ 0 h 3067050"/>
                <a:gd name="connsiteX2" fmla="*/ 928656 w 928656"/>
                <a:gd name="connsiteY2" fmla="*/ 2509813 h 3067050"/>
                <a:gd name="connsiteX3" fmla="*/ 9525 w 928656"/>
                <a:gd name="connsiteY3" fmla="*/ 3067050 h 3067050"/>
                <a:gd name="connsiteX0" fmla="*/ 9525 w 928656"/>
                <a:gd name="connsiteY0" fmla="*/ 2709836 h 2709836"/>
                <a:gd name="connsiteX1" fmla="*/ 0 w 928656"/>
                <a:gd name="connsiteY1" fmla="*/ 0 h 2709836"/>
                <a:gd name="connsiteX2" fmla="*/ 928656 w 928656"/>
                <a:gd name="connsiteY2" fmla="*/ 2509813 h 2709836"/>
                <a:gd name="connsiteX3" fmla="*/ 9525 w 928656"/>
                <a:gd name="connsiteY3" fmla="*/ 2709836 h 2709836"/>
                <a:gd name="connsiteX0" fmla="*/ 9525 w 928656"/>
                <a:gd name="connsiteY0" fmla="*/ 2781250 h 2781250"/>
                <a:gd name="connsiteX1" fmla="*/ 0 w 928656"/>
                <a:gd name="connsiteY1" fmla="*/ 0 h 2781250"/>
                <a:gd name="connsiteX2" fmla="*/ 928656 w 928656"/>
                <a:gd name="connsiteY2" fmla="*/ 2509813 h 2781250"/>
                <a:gd name="connsiteX3" fmla="*/ 9525 w 928656"/>
                <a:gd name="connsiteY3" fmla="*/ 2781250 h 2781250"/>
                <a:gd name="connsiteX0" fmla="*/ 9525 w 928656"/>
                <a:gd name="connsiteY0" fmla="*/ 2924102 h 2924102"/>
                <a:gd name="connsiteX1" fmla="*/ 0 w 928656"/>
                <a:gd name="connsiteY1" fmla="*/ 0 h 2924102"/>
                <a:gd name="connsiteX2" fmla="*/ 928656 w 928656"/>
                <a:gd name="connsiteY2" fmla="*/ 2509813 h 2924102"/>
                <a:gd name="connsiteX3" fmla="*/ 9525 w 928656"/>
                <a:gd name="connsiteY3" fmla="*/ 2924102 h 2924102"/>
                <a:gd name="connsiteX0" fmla="*/ 9525 w 931063"/>
                <a:gd name="connsiteY0" fmla="*/ 2924102 h 2924102"/>
                <a:gd name="connsiteX1" fmla="*/ 0 w 931063"/>
                <a:gd name="connsiteY1" fmla="*/ 0 h 2924102"/>
                <a:gd name="connsiteX2" fmla="*/ 931063 w 931063"/>
                <a:gd name="connsiteY2" fmla="*/ 2521723 h 2924102"/>
                <a:gd name="connsiteX3" fmla="*/ 9525 w 931063"/>
                <a:gd name="connsiteY3" fmla="*/ 2924102 h 2924102"/>
                <a:gd name="connsiteX0" fmla="*/ 0 w 931063"/>
                <a:gd name="connsiteY0" fmla="*/ 2805040 h 2805040"/>
                <a:gd name="connsiteX1" fmla="*/ 0 w 931063"/>
                <a:gd name="connsiteY1" fmla="*/ 0 h 2805040"/>
                <a:gd name="connsiteX2" fmla="*/ 931063 w 931063"/>
                <a:gd name="connsiteY2" fmla="*/ 2521723 h 2805040"/>
                <a:gd name="connsiteX3" fmla="*/ 0 w 931063"/>
                <a:gd name="connsiteY3" fmla="*/ 2805040 h 2805040"/>
                <a:gd name="connsiteX0" fmla="*/ 6350 w 931063"/>
                <a:gd name="connsiteY0" fmla="*/ 2822504 h 2822504"/>
                <a:gd name="connsiteX1" fmla="*/ 0 w 931063"/>
                <a:gd name="connsiteY1" fmla="*/ 0 h 2822504"/>
                <a:gd name="connsiteX2" fmla="*/ 931063 w 931063"/>
                <a:gd name="connsiteY2" fmla="*/ 2521723 h 2822504"/>
                <a:gd name="connsiteX3" fmla="*/ 6350 w 931063"/>
                <a:gd name="connsiteY3" fmla="*/ 2822504 h 2822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1063" h="2822504">
                  <a:moveTo>
                    <a:pt x="6350" y="2822504"/>
                  </a:moveTo>
                  <a:cubicBezTo>
                    <a:pt x="4233" y="1881669"/>
                    <a:pt x="2117" y="940835"/>
                    <a:pt x="0" y="0"/>
                  </a:cubicBezTo>
                  <a:lnTo>
                    <a:pt x="931063" y="2521723"/>
                  </a:lnTo>
                  <a:lnTo>
                    <a:pt x="6350" y="2822504"/>
                  </a:lnTo>
                </a:path>
              </a:pathLst>
            </a:custGeom>
            <a:solidFill>
              <a:schemeClr val="accent2">
                <a:lumMod val="50000"/>
                <a:lumOff val="50000"/>
                <a:alpha val="6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1" name="자유형: 도형 10"/>
            <p:cNvSpPr/>
            <p:nvPr/>
          </p:nvSpPr>
          <p:spPr>
            <a:xfrm rot="16200000">
              <a:off x="2776226" y="337116"/>
              <a:ext cx="3592895" cy="9202494"/>
            </a:xfrm>
            <a:custGeom>
              <a:avLst/>
              <a:gdLst>
                <a:gd name="connsiteX0" fmla="*/ 0 w 500066"/>
                <a:gd name="connsiteY0" fmla="*/ 6858000 h 6858000"/>
                <a:gd name="connsiteX1" fmla="*/ 250033 w 500066"/>
                <a:gd name="connsiteY1" fmla="*/ 0 h 6858000"/>
                <a:gd name="connsiteX2" fmla="*/ 500066 w 500066"/>
                <a:gd name="connsiteY2" fmla="*/ 6858000 h 6858000"/>
                <a:gd name="connsiteX3" fmla="*/ 0 w 500066"/>
                <a:gd name="connsiteY3" fmla="*/ 6858000 h 6858000"/>
                <a:gd name="connsiteX0" fmla="*/ 1638757 w 2138823"/>
                <a:gd name="connsiteY0" fmla="*/ 6876288 h 6876288"/>
                <a:gd name="connsiteX1" fmla="*/ 0 w 2138823"/>
                <a:gd name="connsiteY1" fmla="*/ 0 h 6876288"/>
                <a:gd name="connsiteX2" fmla="*/ 2138823 w 2138823"/>
                <a:gd name="connsiteY2" fmla="*/ 6876288 h 6876288"/>
                <a:gd name="connsiteX3" fmla="*/ 1638757 w 2138823"/>
                <a:gd name="connsiteY3" fmla="*/ 6876288 h 6876288"/>
                <a:gd name="connsiteX0" fmla="*/ 1662729 w 2162795"/>
                <a:gd name="connsiteY0" fmla="*/ 6885432 h 6885432"/>
                <a:gd name="connsiteX1" fmla="*/ 0 w 2162795"/>
                <a:gd name="connsiteY1" fmla="*/ 0 h 6885432"/>
                <a:gd name="connsiteX2" fmla="*/ 2162795 w 2162795"/>
                <a:gd name="connsiteY2" fmla="*/ 6885432 h 6885432"/>
                <a:gd name="connsiteX3" fmla="*/ 1662729 w 2162795"/>
                <a:gd name="connsiteY3" fmla="*/ 6885432 h 6885432"/>
                <a:gd name="connsiteX0" fmla="*/ 1662729 w 3592895"/>
                <a:gd name="connsiteY0" fmla="*/ 6885432 h 6899132"/>
                <a:gd name="connsiteX1" fmla="*/ 0 w 3592895"/>
                <a:gd name="connsiteY1" fmla="*/ 0 h 6899132"/>
                <a:gd name="connsiteX2" fmla="*/ 3592895 w 3592895"/>
                <a:gd name="connsiteY2" fmla="*/ 6899132 h 6899132"/>
                <a:gd name="connsiteX3" fmla="*/ 1662729 w 3592895"/>
                <a:gd name="connsiteY3" fmla="*/ 6885432 h 689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895" h="6899132">
                  <a:moveTo>
                    <a:pt x="1662729" y="6885432"/>
                  </a:moveTo>
                  <a:lnTo>
                    <a:pt x="0" y="0"/>
                  </a:lnTo>
                  <a:lnTo>
                    <a:pt x="3592895" y="6899132"/>
                  </a:lnTo>
                  <a:lnTo>
                    <a:pt x="1662729" y="6885432"/>
                  </a:lnTo>
                </a:path>
              </a:pathLst>
            </a:cu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30199" y="2673355"/>
            <a:ext cx="11531599" cy="1470025"/>
          </a:xfrm>
        </p:spPr>
        <p:txBody>
          <a:bodyPr/>
          <a:lstStyle>
            <a:lvl1pPr algn="ctr">
              <a:defRPr sz="54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/>
          <a:p>
            <a:pPr lvl="0">
              <a:defRPr lang="ko-KR" altLang="en-US"/>
            </a:pPr>
            <a:fld id="{10BF683E-EC8C-4F1E-8017-25E57E2CE77B}" type="datetime1">
              <a:rPr lang="ko-KR" altLang="en-US"/>
              <a:pPr lvl="0">
                <a:defRPr lang="ko-KR" altLang="en-US"/>
              </a:pPr>
              <a:t>2024-08-22</a:t>
            </a:fld>
            <a:endParaRPr lang="en-US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 altLang="en-US"/>
              <a:pPr lvl="0"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-1" y="0"/>
            <a:ext cx="12192001" cy="6858001"/>
            <a:chOff x="-1" y="0"/>
            <a:chExt cx="9144001" cy="6858001"/>
          </a:xfrm>
        </p:grpSpPr>
        <p:sp>
          <p:nvSpPr>
            <p:cNvPr id="8" name="자유형: 도형 7"/>
            <p:cNvSpPr/>
            <p:nvPr/>
          </p:nvSpPr>
          <p:spPr>
            <a:xfrm>
              <a:off x="0" y="6184705"/>
              <a:ext cx="2309196" cy="673295"/>
            </a:xfrm>
            <a:custGeom>
              <a:avLst/>
              <a:gdLst>
                <a:gd name="connsiteX0" fmla="*/ 1754 w 1942"/>
                <a:gd name="connsiteY0" fmla="*/ 0 h 560"/>
                <a:gd name="connsiteX1" fmla="*/ 0 w 1942"/>
                <a:gd name="connsiteY1" fmla="*/ 367 h 560"/>
                <a:gd name="connsiteX2" fmla="*/ 0 w 1942"/>
                <a:gd name="connsiteY2" fmla="*/ 560 h 560"/>
                <a:gd name="connsiteX3" fmla="*/ 1942 w 1942"/>
                <a:gd name="connsiteY3" fmla="*/ 560 h 560"/>
                <a:gd name="connsiteX4" fmla="*/ 1754 w 1942"/>
                <a:gd name="connsiteY4" fmla="*/ 0 h 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" h="560">
                  <a:moveTo>
                    <a:pt x="1754" y="0"/>
                  </a:moveTo>
                  <a:lnTo>
                    <a:pt x="0" y="367"/>
                  </a:lnTo>
                  <a:lnTo>
                    <a:pt x="0" y="560"/>
                  </a:lnTo>
                  <a:lnTo>
                    <a:pt x="1942" y="560"/>
                  </a:lnTo>
                  <a:cubicBezTo>
                    <a:pt x="1879" y="373"/>
                    <a:pt x="1817" y="187"/>
                    <a:pt x="1754" y="0"/>
                  </a:cubicBezTo>
                </a:path>
              </a:pathLst>
            </a:custGeom>
            <a:solidFill>
              <a:srgbClr val="B6B8BA">
                <a:alpha val="49000"/>
              </a:srgb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-1" y="0"/>
              <a:ext cx="9144001" cy="6858001"/>
              <a:chOff x="-1" y="0"/>
              <a:chExt cx="9144001" cy="6858001"/>
            </a:xfrm>
          </p:grpSpPr>
          <p:sp>
            <p:nvSpPr>
              <p:cNvPr id="10" name="자유형: 도형 9"/>
              <p:cNvSpPr/>
              <p:nvPr/>
            </p:nvSpPr>
            <p:spPr>
              <a:xfrm>
                <a:off x="428023" y="0"/>
                <a:ext cx="2026194" cy="3135635"/>
              </a:xfrm>
              <a:custGeom>
                <a:avLst/>
                <a:gdLst/>
                <a:ahLst/>
                <a:cxnLst>
                  <a:cxn ang="0">
                    <a:pos x="1704" y="0"/>
                  </a:cxn>
                  <a:cxn ang="0">
                    <a:pos x="0" y="0"/>
                  </a:cxn>
                  <a:cxn ang="0">
                    <a:pos x="711" y="2609"/>
                  </a:cxn>
                  <a:cxn ang="0">
                    <a:pos x="1704" y="0"/>
                  </a:cxn>
                </a:cxnLst>
                <a:rect l="0" t="0" r="r" b="b"/>
                <a:pathLst>
                  <a:path w="1704" h="2609">
                    <a:moveTo>
                      <a:pt x="1704" y="0"/>
                    </a:moveTo>
                    <a:lnTo>
                      <a:pt x="0" y="0"/>
                    </a:lnTo>
                    <a:lnTo>
                      <a:pt x="711" y="2609"/>
                    </a:lnTo>
                    <a:lnTo>
                      <a:pt x="1704" y="0"/>
                    </a:ln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1" name="자유형: 도형 10"/>
              <p:cNvSpPr/>
              <p:nvPr/>
            </p:nvSpPr>
            <p:spPr>
              <a:xfrm>
                <a:off x="6028605" y="4696234"/>
                <a:ext cx="3115394" cy="1976604"/>
              </a:xfrm>
              <a:custGeom>
                <a:avLst/>
                <a:gdLst>
                  <a:gd name="connsiteX0" fmla="*/ 2610 w 2610"/>
                  <a:gd name="connsiteY0" fmla="*/ 0 h 1645"/>
                  <a:gd name="connsiteX1" fmla="*/ 0 w 2610"/>
                  <a:gd name="connsiteY1" fmla="*/ 535 h 1645"/>
                  <a:gd name="connsiteX2" fmla="*/ 2610 w 2610"/>
                  <a:gd name="connsiteY2" fmla="*/ 1645 h 1645"/>
                  <a:gd name="connsiteX3" fmla="*/ 2610 w 2610"/>
                  <a:gd name="connsiteY3" fmla="*/ 0 h 1645"/>
                  <a:gd name="connsiteX0" fmla="*/ 2620 w 2620"/>
                  <a:gd name="connsiteY0" fmla="*/ 0 h 1645"/>
                  <a:gd name="connsiteX1" fmla="*/ 0 w 2620"/>
                  <a:gd name="connsiteY1" fmla="*/ 541 h 1645"/>
                  <a:gd name="connsiteX2" fmla="*/ 2620 w 2620"/>
                  <a:gd name="connsiteY2" fmla="*/ 1645 h 1645"/>
                  <a:gd name="connsiteX3" fmla="*/ 2620 w 2620"/>
                  <a:gd name="connsiteY3" fmla="*/ 0 h 1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0" h="1645">
                    <a:moveTo>
                      <a:pt x="2620" y="0"/>
                    </a:moveTo>
                    <a:lnTo>
                      <a:pt x="0" y="541"/>
                    </a:lnTo>
                    <a:lnTo>
                      <a:pt x="2620" y="1645"/>
                    </a:lnTo>
                    <a:lnTo>
                      <a:pt x="2620" y="0"/>
                    </a:lnTo>
                  </a:path>
                </a:pathLst>
              </a:custGeom>
              <a:solidFill>
                <a:srgbClr val="B6B8BA">
                  <a:alpha val="59000"/>
                </a:srgb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2" name="자유형: 도형 11"/>
              <p:cNvSpPr/>
              <p:nvPr/>
            </p:nvSpPr>
            <p:spPr>
              <a:xfrm>
                <a:off x="2089194" y="5345523"/>
                <a:ext cx="7054806" cy="1512478"/>
              </a:xfrm>
              <a:custGeom>
                <a:avLst/>
                <a:gdLst>
                  <a:gd name="connsiteX0" fmla="*/ 3491 w 5944"/>
                  <a:gd name="connsiteY0" fmla="*/ 0 h 1293"/>
                  <a:gd name="connsiteX1" fmla="*/ 0 w 5944"/>
                  <a:gd name="connsiteY1" fmla="*/ 743 h 1293"/>
                  <a:gd name="connsiteX2" fmla="*/ 194 w 5944"/>
                  <a:gd name="connsiteY2" fmla="*/ 1293 h 1293"/>
                  <a:gd name="connsiteX3" fmla="*/ 5944 w 5944"/>
                  <a:gd name="connsiteY3" fmla="*/ 1293 h 1293"/>
                  <a:gd name="connsiteX4" fmla="*/ 5944 w 5944"/>
                  <a:gd name="connsiteY4" fmla="*/ 1130 h 1293"/>
                  <a:gd name="connsiteX5" fmla="*/ 3491 w 5944"/>
                  <a:gd name="connsiteY5" fmla="*/ 0 h 1293"/>
                  <a:gd name="connsiteX0" fmla="*/ 3347 w 5944"/>
                  <a:gd name="connsiteY0" fmla="*/ 0 h 1264"/>
                  <a:gd name="connsiteX1" fmla="*/ 0 w 5944"/>
                  <a:gd name="connsiteY1" fmla="*/ 714 h 1264"/>
                  <a:gd name="connsiteX2" fmla="*/ 194 w 5944"/>
                  <a:gd name="connsiteY2" fmla="*/ 1264 h 1264"/>
                  <a:gd name="connsiteX3" fmla="*/ 5944 w 5944"/>
                  <a:gd name="connsiteY3" fmla="*/ 1264 h 1264"/>
                  <a:gd name="connsiteX4" fmla="*/ 5944 w 5944"/>
                  <a:gd name="connsiteY4" fmla="*/ 1101 h 1264"/>
                  <a:gd name="connsiteX5" fmla="*/ 3347 w 5944"/>
                  <a:gd name="connsiteY5" fmla="*/ 0 h 1264"/>
                  <a:gd name="connsiteX0" fmla="*/ 3323 w 5944"/>
                  <a:gd name="connsiteY0" fmla="*/ 0 h 1257"/>
                  <a:gd name="connsiteX1" fmla="*/ 0 w 5944"/>
                  <a:gd name="connsiteY1" fmla="*/ 707 h 1257"/>
                  <a:gd name="connsiteX2" fmla="*/ 194 w 5944"/>
                  <a:gd name="connsiteY2" fmla="*/ 1257 h 1257"/>
                  <a:gd name="connsiteX3" fmla="*/ 5944 w 5944"/>
                  <a:gd name="connsiteY3" fmla="*/ 1257 h 1257"/>
                  <a:gd name="connsiteX4" fmla="*/ 5944 w 5944"/>
                  <a:gd name="connsiteY4" fmla="*/ 1094 h 1257"/>
                  <a:gd name="connsiteX5" fmla="*/ 3323 w 5944"/>
                  <a:gd name="connsiteY5" fmla="*/ 0 h 1257"/>
                  <a:gd name="connsiteX0" fmla="*/ 3279 w 5900"/>
                  <a:gd name="connsiteY0" fmla="*/ 0 h 1257"/>
                  <a:gd name="connsiteX1" fmla="*/ 0 w 5900"/>
                  <a:gd name="connsiteY1" fmla="*/ 687 h 1257"/>
                  <a:gd name="connsiteX2" fmla="*/ 150 w 5900"/>
                  <a:gd name="connsiteY2" fmla="*/ 1257 h 1257"/>
                  <a:gd name="connsiteX3" fmla="*/ 5900 w 5900"/>
                  <a:gd name="connsiteY3" fmla="*/ 1257 h 1257"/>
                  <a:gd name="connsiteX4" fmla="*/ 5900 w 5900"/>
                  <a:gd name="connsiteY4" fmla="*/ 1094 h 1257"/>
                  <a:gd name="connsiteX5" fmla="*/ 3279 w 5900"/>
                  <a:gd name="connsiteY5" fmla="*/ 0 h 1257"/>
                  <a:gd name="connsiteX0" fmla="*/ 3314 w 5935"/>
                  <a:gd name="connsiteY0" fmla="*/ 0 h 1257"/>
                  <a:gd name="connsiteX1" fmla="*/ 0 w 5935"/>
                  <a:gd name="connsiteY1" fmla="*/ 695 h 1257"/>
                  <a:gd name="connsiteX2" fmla="*/ 185 w 5935"/>
                  <a:gd name="connsiteY2" fmla="*/ 1257 h 1257"/>
                  <a:gd name="connsiteX3" fmla="*/ 5935 w 5935"/>
                  <a:gd name="connsiteY3" fmla="*/ 1257 h 1257"/>
                  <a:gd name="connsiteX4" fmla="*/ 5935 w 5935"/>
                  <a:gd name="connsiteY4" fmla="*/ 1094 h 1257"/>
                  <a:gd name="connsiteX5" fmla="*/ 3314 w 5935"/>
                  <a:gd name="connsiteY5" fmla="*/ 0 h 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35" h="1257">
                    <a:moveTo>
                      <a:pt x="3314" y="0"/>
                    </a:moveTo>
                    <a:lnTo>
                      <a:pt x="0" y="695"/>
                    </a:lnTo>
                    <a:cubicBezTo>
                      <a:pt x="51" y="884"/>
                      <a:pt x="134" y="1068"/>
                      <a:pt x="185" y="1257"/>
                    </a:cubicBezTo>
                    <a:lnTo>
                      <a:pt x="5935" y="1257"/>
                    </a:lnTo>
                    <a:lnTo>
                      <a:pt x="5935" y="1094"/>
                    </a:lnTo>
                    <a:lnTo>
                      <a:pt x="3314" y="0"/>
                    </a:lnTo>
                  </a:path>
                </a:pathLst>
              </a:custGeom>
              <a:solidFill>
                <a:srgbClr val="B6B8BA">
                  <a:alpha val="49000"/>
                </a:srgb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3" name="자유형: 도형 12"/>
              <p:cNvSpPr/>
              <p:nvPr/>
            </p:nvSpPr>
            <p:spPr>
              <a:xfrm>
                <a:off x="-1" y="0"/>
                <a:ext cx="1281830" cy="3138040"/>
              </a:xfrm>
              <a:custGeom>
                <a:avLst/>
                <a:gdLst/>
                <a:ahLst/>
                <a:cxnLst>
                  <a:cxn ang="0">
                    <a:pos x="372" y="0"/>
                  </a:cxn>
                  <a:cxn ang="0">
                    <a:pos x="1" y="0"/>
                  </a:cxn>
                  <a:cxn ang="0">
                    <a:pos x="0" y="2121"/>
                  </a:cxn>
                  <a:cxn ang="0">
                    <a:pos x="1078" y="2609"/>
                  </a:cxn>
                  <a:cxn ang="0">
                    <a:pos x="372" y="0"/>
                  </a:cxn>
                </a:cxnLst>
                <a:rect l="0" t="0" r="r" b="b"/>
                <a:pathLst>
                  <a:path w="1078" h="2609">
                    <a:moveTo>
                      <a:pt x="372" y="0"/>
                    </a:moveTo>
                    <a:lnTo>
                      <a:pt x="1" y="0"/>
                    </a:lnTo>
                    <a:lnTo>
                      <a:pt x="0" y="2121"/>
                    </a:lnTo>
                    <a:lnTo>
                      <a:pt x="1078" y="2609"/>
                    </a:lnTo>
                    <a:lnTo>
                      <a:pt x="372" y="0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4" name="자유형: 도형 13"/>
              <p:cNvSpPr/>
              <p:nvPr/>
            </p:nvSpPr>
            <p:spPr>
              <a:xfrm>
                <a:off x="0" y="3143248"/>
                <a:ext cx="2088010" cy="3477128"/>
              </a:xfrm>
              <a:custGeom>
                <a:avLst/>
                <a:gdLst>
                  <a:gd name="connsiteX0" fmla="*/ 1074 w 1779"/>
                  <a:gd name="connsiteY0" fmla="*/ 0 h 2893"/>
                  <a:gd name="connsiteX1" fmla="*/ 0 w 1779"/>
                  <a:gd name="connsiteY1" fmla="*/ 2893 h 2893"/>
                  <a:gd name="connsiteX2" fmla="*/ 1779 w 1779"/>
                  <a:gd name="connsiteY2" fmla="*/ 2604 h 2893"/>
                  <a:gd name="connsiteX3" fmla="*/ 1074 w 1779"/>
                  <a:gd name="connsiteY3" fmla="*/ 0 h 2893"/>
                  <a:gd name="connsiteX0" fmla="*/ 1074 w 1755"/>
                  <a:gd name="connsiteY0" fmla="*/ 0 h 2893"/>
                  <a:gd name="connsiteX1" fmla="*/ 0 w 1755"/>
                  <a:gd name="connsiteY1" fmla="*/ 2893 h 2893"/>
                  <a:gd name="connsiteX2" fmla="*/ 1755 w 1755"/>
                  <a:gd name="connsiteY2" fmla="*/ 2525 h 2893"/>
                  <a:gd name="connsiteX3" fmla="*/ 1074 w 1755"/>
                  <a:gd name="connsiteY3" fmla="*/ 0 h 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5" h="2893">
                    <a:moveTo>
                      <a:pt x="1074" y="0"/>
                    </a:moveTo>
                    <a:lnTo>
                      <a:pt x="0" y="2893"/>
                    </a:lnTo>
                    <a:lnTo>
                      <a:pt x="1755" y="2525"/>
                    </a:lnTo>
                    <a:lnTo>
                      <a:pt x="1074" y="0"/>
                    </a:lnTo>
                  </a:path>
                </a:pathLst>
              </a:custGeom>
              <a:solidFill>
                <a:schemeClr val="accent5">
                  <a:alpha val="71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5" name="자유형: 도형 14"/>
              <p:cNvSpPr/>
              <p:nvPr/>
            </p:nvSpPr>
            <p:spPr>
              <a:xfrm>
                <a:off x="1" y="2551106"/>
                <a:ext cx="1285398" cy="4121532"/>
              </a:xfrm>
              <a:custGeom>
                <a:avLst/>
                <a:gdLst>
                  <a:gd name="connsiteX0" fmla="*/ 0 w 1081"/>
                  <a:gd name="connsiteY0" fmla="*/ 0 h 3427"/>
                  <a:gd name="connsiteX1" fmla="*/ 0 w 1081"/>
                  <a:gd name="connsiteY1" fmla="*/ 3427 h 3427"/>
                  <a:gd name="connsiteX2" fmla="*/ 1081 w 1081"/>
                  <a:gd name="connsiteY2" fmla="*/ 490 h 3427"/>
                  <a:gd name="connsiteX3" fmla="*/ 0 w 1081"/>
                  <a:gd name="connsiteY3" fmla="*/ 0 h 3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" h="3427">
                    <a:moveTo>
                      <a:pt x="0" y="0"/>
                    </a:moveTo>
                    <a:lnTo>
                      <a:pt x="0" y="3427"/>
                    </a:lnTo>
                    <a:lnTo>
                      <a:pt x="1081" y="49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</p:grp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42695" y="1121212"/>
            <a:ext cx="7837714" cy="1143000"/>
          </a:xfrm>
        </p:spPr>
        <p:txBody>
          <a:bodyPr/>
          <a:lstStyle>
            <a:lvl1pPr algn="l">
              <a:defRPr sz="4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/>
          </p:nvPr>
        </p:nvSpPr>
        <p:spPr>
          <a:xfrm>
            <a:off x="2542710" y="2286007"/>
            <a:ext cx="7839569" cy="3429009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FDD8E82-9EDF-4A21-8052-950E349A4E6B}" type="datetime1">
              <a:rPr lang="ko-KR" altLang="en-US"/>
              <a:pPr lvl="0">
                <a:defRPr lang="ko-KR" altLang="en-US"/>
              </a:pPr>
              <a:t>2024-08-22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 altLang="en-US"/>
              <a:pPr lvl="0"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 rot="10800000" flipH="1">
            <a:off x="10430936" y="4214817"/>
            <a:ext cx="1780898" cy="2672210"/>
            <a:chOff x="7830097" y="-3175"/>
            <a:chExt cx="1335674" cy="3646465"/>
          </a:xfrm>
        </p:grpSpPr>
        <p:sp>
          <p:nvSpPr>
            <p:cNvPr id="8" name="자유형: 도형 7"/>
            <p:cNvSpPr/>
            <p:nvPr/>
          </p:nvSpPr>
          <p:spPr>
            <a:xfrm>
              <a:off x="7858910" y="-3175"/>
              <a:ext cx="1290865" cy="2960833"/>
            </a:xfrm>
            <a:custGeom>
              <a:avLst/>
              <a:gdLst>
                <a:gd name="connsiteX0" fmla="*/ 2623457 w 2623457"/>
                <a:gd name="connsiteY0" fmla="*/ 6063342 h 6063342"/>
                <a:gd name="connsiteX1" fmla="*/ 0 w 2623457"/>
                <a:gd name="connsiteY1" fmla="*/ 0 h 6063342"/>
                <a:gd name="connsiteX2" fmla="*/ 174172 w 2623457"/>
                <a:gd name="connsiteY2" fmla="*/ 0 h 6063342"/>
                <a:gd name="connsiteX3" fmla="*/ 1556657 w 2623457"/>
                <a:gd name="connsiteY3" fmla="*/ 1545771 h 6063342"/>
                <a:gd name="connsiteX4" fmla="*/ 2623457 w 2623457"/>
                <a:gd name="connsiteY4" fmla="*/ 6063342 h 6063342"/>
                <a:gd name="connsiteX0" fmla="*/ 2623457 w 2623457"/>
                <a:gd name="connsiteY0" fmla="*/ 6063342 h 6063342"/>
                <a:gd name="connsiteX1" fmla="*/ 0 w 2623457"/>
                <a:gd name="connsiteY1" fmla="*/ 0 h 6063342"/>
                <a:gd name="connsiteX2" fmla="*/ 174172 w 2623457"/>
                <a:gd name="connsiteY2" fmla="*/ 0 h 6063342"/>
                <a:gd name="connsiteX3" fmla="*/ 1556657 w 2623457"/>
                <a:gd name="connsiteY3" fmla="*/ 1545771 h 6063342"/>
                <a:gd name="connsiteX4" fmla="*/ 2623457 w 2623457"/>
                <a:gd name="connsiteY4" fmla="*/ 6063342 h 6063342"/>
                <a:gd name="connsiteX0" fmla="*/ 2623457 w 2623457"/>
                <a:gd name="connsiteY0" fmla="*/ 6063342 h 6063342"/>
                <a:gd name="connsiteX1" fmla="*/ 0 w 2623457"/>
                <a:gd name="connsiteY1" fmla="*/ 0 h 6063342"/>
                <a:gd name="connsiteX2" fmla="*/ 3062 w 2623457"/>
                <a:gd name="connsiteY2" fmla="*/ 0 h 6063342"/>
                <a:gd name="connsiteX3" fmla="*/ 174172 w 2623457"/>
                <a:gd name="connsiteY3" fmla="*/ 0 h 6063342"/>
                <a:gd name="connsiteX4" fmla="*/ 1556657 w 2623457"/>
                <a:gd name="connsiteY4" fmla="*/ 1545771 h 6063342"/>
                <a:gd name="connsiteX5" fmla="*/ 2623457 w 2623457"/>
                <a:gd name="connsiteY5" fmla="*/ 6063342 h 6063342"/>
                <a:gd name="connsiteX0" fmla="*/ 2623457 w 2623457"/>
                <a:gd name="connsiteY0" fmla="*/ 6063342 h 6063342"/>
                <a:gd name="connsiteX1" fmla="*/ 0 w 2623457"/>
                <a:gd name="connsiteY1" fmla="*/ 0 h 6063342"/>
                <a:gd name="connsiteX2" fmla="*/ 174172 w 2623457"/>
                <a:gd name="connsiteY2" fmla="*/ 0 h 6063342"/>
                <a:gd name="connsiteX3" fmla="*/ 1556657 w 2623457"/>
                <a:gd name="connsiteY3" fmla="*/ 1545771 h 6063342"/>
                <a:gd name="connsiteX4" fmla="*/ 2623457 w 2623457"/>
                <a:gd name="connsiteY4" fmla="*/ 6063342 h 6063342"/>
                <a:gd name="connsiteX0" fmla="*/ 2623457 w 2623457"/>
                <a:gd name="connsiteY0" fmla="*/ 6063342 h 6063342"/>
                <a:gd name="connsiteX1" fmla="*/ 0 w 2623457"/>
                <a:gd name="connsiteY1" fmla="*/ 0 h 6063342"/>
                <a:gd name="connsiteX2" fmla="*/ 174172 w 2623457"/>
                <a:gd name="connsiteY2" fmla="*/ 0 h 6063342"/>
                <a:gd name="connsiteX3" fmla="*/ 1556657 w 2623457"/>
                <a:gd name="connsiteY3" fmla="*/ 1545771 h 6063342"/>
                <a:gd name="connsiteX4" fmla="*/ 2623457 w 2623457"/>
                <a:gd name="connsiteY4" fmla="*/ 6063342 h 6063342"/>
                <a:gd name="connsiteX0" fmla="*/ 2623457 w 2623457"/>
                <a:gd name="connsiteY0" fmla="*/ 6063342 h 6063342"/>
                <a:gd name="connsiteX1" fmla="*/ 0 w 2623457"/>
                <a:gd name="connsiteY1" fmla="*/ 0 h 6063342"/>
                <a:gd name="connsiteX2" fmla="*/ 174172 w 2623457"/>
                <a:gd name="connsiteY2" fmla="*/ 0 h 6063342"/>
                <a:gd name="connsiteX3" fmla="*/ 1556657 w 2623457"/>
                <a:gd name="connsiteY3" fmla="*/ 1545771 h 6063342"/>
                <a:gd name="connsiteX4" fmla="*/ 2623457 w 2623457"/>
                <a:gd name="connsiteY4" fmla="*/ 6063342 h 6063342"/>
                <a:gd name="connsiteX0" fmla="*/ 2623457 w 2623457"/>
                <a:gd name="connsiteY0" fmla="*/ 6076108 h 6076108"/>
                <a:gd name="connsiteX1" fmla="*/ 0 w 2623457"/>
                <a:gd name="connsiteY1" fmla="*/ 12766 h 6076108"/>
                <a:gd name="connsiteX2" fmla="*/ 183682 w 2623457"/>
                <a:gd name="connsiteY2" fmla="*/ 0 h 6076108"/>
                <a:gd name="connsiteX3" fmla="*/ 1556657 w 2623457"/>
                <a:gd name="connsiteY3" fmla="*/ 1558537 h 6076108"/>
                <a:gd name="connsiteX4" fmla="*/ 2623457 w 2623457"/>
                <a:gd name="connsiteY4" fmla="*/ 6076108 h 6076108"/>
                <a:gd name="connsiteX0" fmla="*/ 2623457 w 2623457"/>
                <a:gd name="connsiteY0" fmla="*/ 6085682 h 6085682"/>
                <a:gd name="connsiteX1" fmla="*/ 0 w 2623457"/>
                <a:gd name="connsiteY1" fmla="*/ 22340 h 6085682"/>
                <a:gd name="connsiteX2" fmla="*/ 667 w 2623457"/>
                <a:gd name="connsiteY2" fmla="*/ 0 h 6085682"/>
                <a:gd name="connsiteX3" fmla="*/ 183682 w 2623457"/>
                <a:gd name="connsiteY3" fmla="*/ 9574 h 6085682"/>
                <a:gd name="connsiteX4" fmla="*/ 1556657 w 2623457"/>
                <a:gd name="connsiteY4" fmla="*/ 1568111 h 6085682"/>
                <a:gd name="connsiteX5" fmla="*/ 2623457 w 2623457"/>
                <a:gd name="connsiteY5" fmla="*/ 6085682 h 6085682"/>
                <a:gd name="connsiteX0" fmla="*/ 3030086 w 3030086"/>
                <a:gd name="connsiteY0" fmla="*/ 7076027 h 7076027"/>
                <a:gd name="connsiteX1" fmla="*/ 406629 w 3030086"/>
                <a:gd name="connsiteY1" fmla="*/ 1012685 h 7076027"/>
                <a:gd name="connsiteX2" fmla="*/ 590311 w 3030086"/>
                <a:gd name="connsiteY2" fmla="*/ 999919 h 7076027"/>
                <a:gd name="connsiteX3" fmla="*/ 1963286 w 3030086"/>
                <a:gd name="connsiteY3" fmla="*/ 2558456 h 7076027"/>
                <a:gd name="connsiteX4" fmla="*/ 3030086 w 3030086"/>
                <a:gd name="connsiteY4" fmla="*/ 7076027 h 7076027"/>
                <a:gd name="connsiteX0" fmla="*/ 2623457 w 2623457"/>
                <a:gd name="connsiteY0" fmla="*/ 6076108 h 6076108"/>
                <a:gd name="connsiteX1" fmla="*/ 0 w 2623457"/>
                <a:gd name="connsiteY1" fmla="*/ 12766 h 6076108"/>
                <a:gd name="connsiteX2" fmla="*/ 183682 w 2623457"/>
                <a:gd name="connsiteY2" fmla="*/ 0 h 6076108"/>
                <a:gd name="connsiteX3" fmla="*/ 1556657 w 2623457"/>
                <a:gd name="connsiteY3" fmla="*/ 1558537 h 6076108"/>
                <a:gd name="connsiteX4" fmla="*/ 2623457 w 2623457"/>
                <a:gd name="connsiteY4" fmla="*/ 6076108 h 6076108"/>
                <a:gd name="connsiteX0" fmla="*/ 2623457 w 2623457"/>
                <a:gd name="connsiteY0" fmla="*/ 6076108 h 6076108"/>
                <a:gd name="connsiteX1" fmla="*/ 0 w 2623457"/>
                <a:gd name="connsiteY1" fmla="*/ 12766 h 6076108"/>
                <a:gd name="connsiteX2" fmla="*/ 183682 w 2623457"/>
                <a:gd name="connsiteY2" fmla="*/ 0 h 6076108"/>
                <a:gd name="connsiteX3" fmla="*/ 1556657 w 2623457"/>
                <a:gd name="connsiteY3" fmla="*/ 1558537 h 6076108"/>
                <a:gd name="connsiteX4" fmla="*/ 2623457 w 2623457"/>
                <a:gd name="connsiteY4" fmla="*/ 6076108 h 6076108"/>
                <a:gd name="connsiteX0" fmla="*/ 2630614 w 2630614"/>
                <a:gd name="connsiteY0" fmla="*/ 6076108 h 6076108"/>
                <a:gd name="connsiteX1" fmla="*/ 0 w 2630614"/>
                <a:gd name="connsiteY1" fmla="*/ 5585 h 6076108"/>
                <a:gd name="connsiteX2" fmla="*/ 190839 w 2630614"/>
                <a:gd name="connsiteY2" fmla="*/ 0 h 6076108"/>
                <a:gd name="connsiteX3" fmla="*/ 1563814 w 2630614"/>
                <a:gd name="connsiteY3" fmla="*/ 1558537 h 6076108"/>
                <a:gd name="connsiteX4" fmla="*/ 2630614 w 2630614"/>
                <a:gd name="connsiteY4" fmla="*/ 6076108 h 6076108"/>
                <a:gd name="connsiteX0" fmla="*/ 2635390 w 2635390"/>
                <a:gd name="connsiteY0" fmla="*/ 6076108 h 6076108"/>
                <a:gd name="connsiteX1" fmla="*/ 0 w 2635390"/>
                <a:gd name="connsiteY1" fmla="*/ 797 h 6076108"/>
                <a:gd name="connsiteX2" fmla="*/ 195615 w 2635390"/>
                <a:gd name="connsiteY2" fmla="*/ 0 h 6076108"/>
                <a:gd name="connsiteX3" fmla="*/ 1568590 w 2635390"/>
                <a:gd name="connsiteY3" fmla="*/ 1558537 h 6076108"/>
                <a:gd name="connsiteX4" fmla="*/ 2635390 w 2635390"/>
                <a:gd name="connsiteY4" fmla="*/ 6076108 h 607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5390" h="6076108">
                  <a:moveTo>
                    <a:pt x="2635390" y="6076108"/>
                  </a:moveTo>
                  <a:lnTo>
                    <a:pt x="0" y="797"/>
                  </a:lnTo>
                  <a:lnTo>
                    <a:pt x="195615" y="0"/>
                  </a:lnTo>
                  <a:lnTo>
                    <a:pt x="1568590" y="1558537"/>
                  </a:lnTo>
                  <a:lnTo>
                    <a:pt x="2635390" y="6076108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9" name="자유형: 도형 8"/>
            <p:cNvSpPr/>
            <p:nvPr/>
          </p:nvSpPr>
          <p:spPr>
            <a:xfrm>
              <a:off x="8617016" y="737400"/>
              <a:ext cx="543423" cy="2244786"/>
            </a:xfrm>
            <a:custGeom>
              <a:avLst/>
              <a:gdLst>
                <a:gd name="connsiteX0" fmla="*/ 0 w 1088572"/>
                <a:gd name="connsiteY0" fmla="*/ 0 h 4582886"/>
                <a:gd name="connsiteX1" fmla="*/ 1088572 w 1088572"/>
                <a:gd name="connsiteY1" fmla="*/ 1186543 h 4582886"/>
                <a:gd name="connsiteX2" fmla="*/ 1088572 w 1088572"/>
                <a:gd name="connsiteY2" fmla="*/ 4582886 h 4582886"/>
                <a:gd name="connsiteX3" fmla="*/ 0 w 1088572"/>
                <a:gd name="connsiteY3" fmla="*/ 0 h 458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8572" h="4582886">
                  <a:moveTo>
                    <a:pt x="0" y="0"/>
                  </a:moveTo>
                  <a:lnTo>
                    <a:pt x="1088572" y="1186543"/>
                  </a:lnTo>
                  <a:lnTo>
                    <a:pt x="1088572" y="4582886"/>
                  </a:lnTo>
                  <a:lnTo>
                    <a:pt x="0" y="0"/>
                  </a:lnTo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0" name="자유형: 도형 9"/>
            <p:cNvSpPr/>
            <p:nvPr/>
          </p:nvSpPr>
          <p:spPr>
            <a:xfrm>
              <a:off x="7956911" y="-1619"/>
              <a:ext cx="671047" cy="757711"/>
            </a:xfrm>
            <a:custGeom>
              <a:avLst/>
              <a:gdLst>
                <a:gd name="connsiteX0" fmla="*/ 1371600 w 1371600"/>
                <a:gd name="connsiteY0" fmla="*/ 1491343 h 1491343"/>
                <a:gd name="connsiteX1" fmla="*/ 1023257 w 1371600"/>
                <a:gd name="connsiteY1" fmla="*/ 0 h 1491343"/>
                <a:gd name="connsiteX2" fmla="*/ 0 w 1371600"/>
                <a:gd name="connsiteY2" fmla="*/ 0 h 1491343"/>
                <a:gd name="connsiteX3" fmla="*/ 1371600 w 1371600"/>
                <a:gd name="connsiteY3" fmla="*/ 1491343 h 1491343"/>
                <a:gd name="connsiteX0" fmla="*/ 1371600 w 1371600"/>
                <a:gd name="connsiteY0" fmla="*/ 1491343 h 1491343"/>
                <a:gd name="connsiteX1" fmla="*/ 1023257 w 1371600"/>
                <a:gd name="connsiteY1" fmla="*/ 0 h 1491343"/>
                <a:gd name="connsiteX2" fmla="*/ 0 w 1371600"/>
                <a:gd name="connsiteY2" fmla="*/ 0 h 1491343"/>
                <a:gd name="connsiteX3" fmla="*/ 1371600 w 1371600"/>
                <a:gd name="connsiteY3" fmla="*/ 1491343 h 1491343"/>
                <a:gd name="connsiteX0" fmla="*/ 1369988 w 1369988"/>
                <a:gd name="connsiteY0" fmla="*/ 1546919 h 1546919"/>
                <a:gd name="connsiteX1" fmla="*/ 1023257 w 1369988"/>
                <a:gd name="connsiteY1" fmla="*/ 0 h 1546919"/>
                <a:gd name="connsiteX2" fmla="*/ 0 w 1369988"/>
                <a:gd name="connsiteY2" fmla="*/ 0 h 1546919"/>
                <a:gd name="connsiteX3" fmla="*/ 1369988 w 1369988"/>
                <a:gd name="connsiteY3" fmla="*/ 1546919 h 1546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9988" h="1546919">
                  <a:moveTo>
                    <a:pt x="1369988" y="1546919"/>
                  </a:moveTo>
                  <a:lnTo>
                    <a:pt x="1023257" y="0"/>
                  </a:lnTo>
                  <a:lnTo>
                    <a:pt x="0" y="0"/>
                  </a:lnTo>
                  <a:lnTo>
                    <a:pt x="1369988" y="154691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1" name="자유형: 도형 10"/>
            <p:cNvSpPr/>
            <p:nvPr/>
          </p:nvSpPr>
          <p:spPr>
            <a:xfrm>
              <a:off x="8455711" y="-1619"/>
              <a:ext cx="710060" cy="1329898"/>
            </a:xfrm>
            <a:custGeom>
              <a:avLst/>
              <a:gdLst>
                <a:gd name="connsiteX0" fmla="*/ 0 w 1436914"/>
                <a:gd name="connsiteY0" fmla="*/ 0 h 2721429"/>
                <a:gd name="connsiteX1" fmla="*/ 326572 w 1436914"/>
                <a:gd name="connsiteY1" fmla="*/ 1534886 h 2721429"/>
                <a:gd name="connsiteX2" fmla="*/ 1436914 w 1436914"/>
                <a:gd name="connsiteY2" fmla="*/ 2721429 h 2721429"/>
                <a:gd name="connsiteX3" fmla="*/ 1415143 w 1436914"/>
                <a:gd name="connsiteY3" fmla="*/ 10886 h 2721429"/>
                <a:gd name="connsiteX4" fmla="*/ 0 w 1436914"/>
                <a:gd name="connsiteY4" fmla="*/ 0 h 2721429"/>
                <a:gd name="connsiteX0" fmla="*/ 0 w 1436914"/>
                <a:gd name="connsiteY0" fmla="*/ 0 h 2721429"/>
                <a:gd name="connsiteX1" fmla="*/ 326572 w 1436914"/>
                <a:gd name="connsiteY1" fmla="*/ 1534886 h 2721429"/>
                <a:gd name="connsiteX2" fmla="*/ 1436914 w 1436914"/>
                <a:gd name="connsiteY2" fmla="*/ 2721429 h 2721429"/>
                <a:gd name="connsiteX3" fmla="*/ 1415143 w 1436914"/>
                <a:gd name="connsiteY3" fmla="*/ 10886 h 2721429"/>
                <a:gd name="connsiteX4" fmla="*/ 1408793 w 1436914"/>
                <a:gd name="connsiteY4" fmla="*/ 6350 h 2721429"/>
                <a:gd name="connsiteX5" fmla="*/ 0 w 1436914"/>
                <a:gd name="connsiteY5" fmla="*/ 0 h 2721429"/>
                <a:gd name="connsiteX0" fmla="*/ 0 w 1436914"/>
                <a:gd name="connsiteY0" fmla="*/ 0 h 2721429"/>
                <a:gd name="connsiteX1" fmla="*/ 326572 w 1436914"/>
                <a:gd name="connsiteY1" fmla="*/ 1534886 h 2721429"/>
                <a:gd name="connsiteX2" fmla="*/ 1436914 w 1436914"/>
                <a:gd name="connsiteY2" fmla="*/ 2721429 h 2721429"/>
                <a:gd name="connsiteX3" fmla="*/ 1415143 w 1436914"/>
                <a:gd name="connsiteY3" fmla="*/ 10886 h 2721429"/>
                <a:gd name="connsiteX4" fmla="*/ 1408793 w 1436914"/>
                <a:gd name="connsiteY4" fmla="*/ 6350 h 2721429"/>
                <a:gd name="connsiteX5" fmla="*/ 0 w 1436914"/>
                <a:gd name="connsiteY5" fmla="*/ 0 h 2721429"/>
                <a:gd name="connsiteX0" fmla="*/ 0 w 1436914"/>
                <a:gd name="connsiteY0" fmla="*/ 0 h 2721429"/>
                <a:gd name="connsiteX1" fmla="*/ 326572 w 1436914"/>
                <a:gd name="connsiteY1" fmla="*/ 1534886 h 2721429"/>
                <a:gd name="connsiteX2" fmla="*/ 1436914 w 1436914"/>
                <a:gd name="connsiteY2" fmla="*/ 2721429 h 2721429"/>
                <a:gd name="connsiteX3" fmla="*/ 1415143 w 1436914"/>
                <a:gd name="connsiteY3" fmla="*/ 10886 h 2721429"/>
                <a:gd name="connsiteX4" fmla="*/ 1408793 w 1436914"/>
                <a:gd name="connsiteY4" fmla="*/ 6350 h 2721429"/>
                <a:gd name="connsiteX5" fmla="*/ 0 w 1436914"/>
                <a:gd name="connsiteY5" fmla="*/ 0 h 2721429"/>
                <a:gd name="connsiteX0" fmla="*/ 0 w 1436914"/>
                <a:gd name="connsiteY0" fmla="*/ 0 h 2721429"/>
                <a:gd name="connsiteX1" fmla="*/ 326572 w 1436914"/>
                <a:gd name="connsiteY1" fmla="*/ 1534886 h 2721429"/>
                <a:gd name="connsiteX2" fmla="*/ 1436914 w 1436914"/>
                <a:gd name="connsiteY2" fmla="*/ 2721429 h 2721429"/>
                <a:gd name="connsiteX3" fmla="*/ 1415143 w 1436914"/>
                <a:gd name="connsiteY3" fmla="*/ 10886 h 2721429"/>
                <a:gd name="connsiteX4" fmla="*/ 1408793 w 1436914"/>
                <a:gd name="connsiteY4" fmla="*/ 6350 h 2721429"/>
                <a:gd name="connsiteX5" fmla="*/ 0 w 1436914"/>
                <a:gd name="connsiteY5" fmla="*/ 0 h 2721429"/>
                <a:gd name="connsiteX0" fmla="*/ 0 w 1449636"/>
                <a:gd name="connsiteY0" fmla="*/ 0 h 2715079"/>
                <a:gd name="connsiteX1" fmla="*/ 339294 w 1449636"/>
                <a:gd name="connsiteY1" fmla="*/ 1528536 h 2715079"/>
                <a:gd name="connsiteX2" fmla="*/ 1449636 w 1449636"/>
                <a:gd name="connsiteY2" fmla="*/ 2715079 h 2715079"/>
                <a:gd name="connsiteX3" fmla="*/ 1427865 w 1449636"/>
                <a:gd name="connsiteY3" fmla="*/ 4536 h 2715079"/>
                <a:gd name="connsiteX4" fmla="*/ 1421515 w 1449636"/>
                <a:gd name="connsiteY4" fmla="*/ 0 h 2715079"/>
                <a:gd name="connsiteX5" fmla="*/ 0 w 1449636"/>
                <a:gd name="connsiteY5" fmla="*/ 0 h 271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9636" h="2715079">
                  <a:moveTo>
                    <a:pt x="0" y="0"/>
                  </a:moveTo>
                  <a:lnTo>
                    <a:pt x="339294" y="1528536"/>
                  </a:lnTo>
                  <a:lnTo>
                    <a:pt x="1449636" y="2715079"/>
                  </a:lnTo>
                  <a:lnTo>
                    <a:pt x="1427865" y="4536"/>
                  </a:lnTo>
                  <a:lnTo>
                    <a:pt x="1421515" y="0"/>
                  </a:lnTo>
                  <a:lnTo>
                    <a:pt x="0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sp>
          <p:nvSpPr>
            <p:cNvPr id="12" name="자유형: 도형 11"/>
            <p:cNvSpPr/>
            <p:nvPr/>
          </p:nvSpPr>
          <p:spPr>
            <a:xfrm>
              <a:off x="7830097" y="-1619"/>
              <a:ext cx="1325010" cy="3644909"/>
            </a:xfrm>
            <a:custGeom>
              <a:avLst/>
              <a:gdLst>
                <a:gd name="connsiteX0" fmla="*/ 2705100 w 2705100"/>
                <a:gd name="connsiteY0" fmla="*/ 6086475 h 6867525"/>
                <a:gd name="connsiteX1" fmla="*/ 57150 w 2705100"/>
                <a:gd name="connsiteY1" fmla="*/ 0 h 6867525"/>
                <a:gd name="connsiteX2" fmla="*/ 0 w 2705100"/>
                <a:gd name="connsiteY2" fmla="*/ 9525 h 6867525"/>
                <a:gd name="connsiteX3" fmla="*/ 2295525 w 2705100"/>
                <a:gd name="connsiteY3" fmla="*/ 6858000 h 6867525"/>
                <a:gd name="connsiteX4" fmla="*/ 2695575 w 2705100"/>
                <a:gd name="connsiteY4" fmla="*/ 6867525 h 6867525"/>
                <a:gd name="connsiteX5" fmla="*/ 2705100 w 2705100"/>
                <a:gd name="connsiteY5" fmla="*/ 6086475 h 6867525"/>
                <a:gd name="connsiteX0" fmla="*/ 2705100 w 2705100"/>
                <a:gd name="connsiteY0" fmla="*/ 6086475 h 6867525"/>
                <a:gd name="connsiteX1" fmla="*/ 57150 w 2705100"/>
                <a:gd name="connsiteY1" fmla="*/ 0 h 6867525"/>
                <a:gd name="connsiteX2" fmla="*/ 0 w 2705100"/>
                <a:gd name="connsiteY2" fmla="*/ 9525 h 6867525"/>
                <a:gd name="connsiteX3" fmla="*/ 2295525 w 2705100"/>
                <a:gd name="connsiteY3" fmla="*/ 6858000 h 6867525"/>
                <a:gd name="connsiteX4" fmla="*/ 2695575 w 2705100"/>
                <a:gd name="connsiteY4" fmla="*/ 6867525 h 6867525"/>
                <a:gd name="connsiteX5" fmla="*/ 2705100 w 2705100"/>
                <a:gd name="connsiteY5" fmla="*/ 6086475 h 6867525"/>
                <a:gd name="connsiteX0" fmla="*/ 2705100 w 2705100"/>
                <a:gd name="connsiteY0" fmla="*/ 6086475 h 6867525"/>
                <a:gd name="connsiteX1" fmla="*/ 57150 w 2705100"/>
                <a:gd name="connsiteY1" fmla="*/ 0 h 6867525"/>
                <a:gd name="connsiteX2" fmla="*/ 49993 w 2705100"/>
                <a:gd name="connsiteY2" fmla="*/ 9525 h 6867525"/>
                <a:gd name="connsiteX3" fmla="*/ 0 w 2705100"/>
                <a:gd name="connsiteY3" fmla="*/ 9525 h 6867525"/>
                <a:gd name="connsiteX4" fmla="*/ 2295525 w 2705100"/>
                <a:gd name="connsiteY4" fmla="*/ 6858000 h 6867525"/>
                <a:gd name="connsiteX5" fmla="*/ 2695575 w 2705100"/>
                <a:gd name="connsiteY5" fmla="*/ 6867525 h 6867525"/>
                <a:gd name="connsiteX6" fmla="*/ 2705100 w 2705100"/>
                <a:gd name="connsiteY6" fmla="*/ 6086475 h 6867525"/>
                <a:gd name="connsiteX0" fmla="*/ 2705100 w 2705100"/>
                <a:gd name="connsiteY0" fmla="*/ 6086475 h 6867525"/>
                <a:gd name="connsiteX1" fmla="*/ 57150 w 2705100"/>
                <a:gd name="connsiteY1" fmla="*/ 0 h 6867525"/>
                <a:gd name="connsiteX2" fmla="*/ 0 w 2705100"/>
                <a:gd name="connsiteY2" fmla="*/ 9525 h 6867525"/>
                <a:gd name="connsiteX3" fmla="*/ 2295525 w 2705100"/>
                <a:gd name="connsiteY3" fmla="*/ 6858000 h 6867525"/>
                <a:gd name="connsiteX4" fmla="*/ 2695575 w 2705100"/>
                <a:gd name="connsiteY4" fmla="*/ 6867525 h 6867525"/>
                <a:gd name="connsiteX5" fmla="*/ 2705100 w 2705100"/>
                <a:gd name="connsiteY5" fmla="*/ 6086475 h 6867525"/>
                <a:gd name="connsiteX0" fmla="*/ 2705100 w 2705100"/>
                <a:gd name="connsiteY0" fmla="*/ 6086475 h 6867525"/>
                <a:gd name="connsiteX1" fmla="*/ 57150 w 2705100"/>
                <a:gd name="connsiteY1" fmla="*/ 0 h 6867525"/>
                <a:gd name="connsiteX2" fmla="*/ 0 w 2705100"/>
                <a:gd name="connsiteY2" fmla="*/ 9525 h 6867525"/>
                <a:gd name="connsiteX3" fmla="*/ 2295525 w 2705100"/>
                <a:gd name="connsiteY3" fmla="*/ 6858000 h 6867525"/>
                <a:gd name="connsiteX4" fmla="*/ 2695575 w 2705100"/>
                <a:gd name="connsiteY4" fmla="*/ 6867525 h 6867525"/>
                <a:gd name="connsiteX5" fmla="*/ 2705100 w 2705100"/>
                <a:gd name="connsiteY5" fmla="*/ 6086475 h 6867525"/>
                <a:gd name="connsiteX0" fmla="*/ 2705100 w 2705100"/>
                <a:gd name="connsiteY0" fmla="*/ 6076950 h 6858000"/>
                <a:gd name="connsiteX1" fmla="*/ 64280 w 2705100"/>
                <a:gd name="connsiteY1" fmla="*/ 0 h 6858000"/>
                <a:gd name="connsiteX2" fmla="*/ 0 w 2705100"/>
                <a:gd name="connsiteY2" fmla="*/ 0 h 6858000"/>
                <a:gd name="connsiteX3" fmla="*/ 2295525 w 2705100"/>
                <a:gd name="connsiteY3" fmla="*/ 6848475 h 6858000"/>
                <a:gd name="connsiteX4" fmla="*/ 2695575 w 2705100"/>
                <a:gd name="connsiteY4" fmla="*/ 6858000 h 6858000"/>
                <a:gd name="connsiteX5" fmla="*/ 2705100 w 2705100"/>
                <a:gd name="connsiteY5" fmla="*/ 6076950 h 6858000"/>
                <a:gd name="connsiteX0" fmla="*/ 2705100 w 2705100"/>
                <a:gd name="connsiteY0" fmla="*/ 6076950 h 6858000"/>
                <a:gd name="connsiteX1" fmla="*/ 64280 w 2705100"/>
                <a:gd name="connsiteY1" fmla="*/ 0 h 6858000"/>
                <a:gd name="connsiteX2" fmla="*/ 0 w 2705100"/>
                <a:gd name="connsiteY2" fmla="*/ 0 h 6858000"/>
                <a:gd name="connsiteX3" fmla="*/ 2695575 w 2705100"/>
                <a:gd name="connsiteY3" fmla="*/ 6858000 h 6858000"/>
                <a:gd name="connsiteX4" fmla="*/ 2705100 w 2705100"/>
                <a:gd name="connsiteY4" fmla="*/ 6076950 h 6858000"/>
                <a:gd name="connsiteX0" fmla="*/ 2705100 w 2705100"/>
                <a:gd name="connsiteY0" fmla="*/ 6076950 h 7441333"/>
                <a:gd name="connsiteX1" fmla="*/ 64280 w 2705100"/>
                <a:gd name="connsiteY1" fmla="*/ 0 h 7441333"/>
                <a:gd name="connsiteX2" fmla="*/ 0 w 2705100"/>
                <a:gd name="connsiteY2" fmla="*/ 0 h 7441333"/>
                <a:gd name="connsiteX3" fmla="*/ 2695576 w 2705100"/>
                <a:gd name="connsiteY3" fmla="*/ 7441333 h 7441333"/>
                <a:gd name="connsiteX4" fmla="*/ 2705100 w 2705100"/>
                <a:gd name="connsiteY4" fmla="*/ 6076950 h 7441333"/>
                <a:gd name="connsiteX0" fmla="*/ 2705100 w 2705100"/>
                <a:gd name="connsiteY0" fmla="*/ 6076950 h 7441333"/>
                <a:gd name="connsiteX1" fmla="*/ 64280 w 2705100"/>
                <a:gd name="connsiteY1" fmla="*/ 0 h 7441333"/>
                <a:gd name="connsiteX2" fmla="*/ 0 w 2705100"/>
                <a:gd name="connsiteY2" fmla="*/ 0 h 7441333"/>
                <a:gd name="connsiteX3" fmla="*/ 2695576 w 2705100"/>
                <a:gd name="connsiteY3" fmla="*/ 7441333 h 7441333"/>
                <a:gd name="connsiteX4" fmla="*/ 2705100 w 2705100"/>
                <a:gd name="connsiteY4" fmla="*/ 6076950 h 74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5100" h="7441333">
                  <a:moveTo>
                    <a:pt x="2705100" y="6076950"/>
                  </a:moveTo>
                  <a:lnTo>
                    <a:pt x="64280" y="0"/>
                  </a:lnTo>
                  <a:lnTo>
                    <a:pt x="0" y="0"/>
                  </a:lnTo>
                  <a:lnTo>
                    <a:pt x="2695576" y="7441333"/>
                  </a:lnTo>
                  <a:cubicBezTo>
                    <a:pt x="2698751" y="6986539"/>
                    <a:pt x="2701925" y="6531744"/>
                    <a:pt x="2705100" y="6076950"/>
                  </a:cubicBezTo>
                </a:path>
              </a:pathLst>
            </a:custGeom>
            <a:solidFill>
              <a:schemeClr val="accent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563098" y="274638"/>
            <a:ext cx="2019299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712199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6753771-9475-4309-9B2C-4F43EB0294C6}" type="datetime1">
              <a:rPr lang="ko-KR" altLang="en-US"/>
              <a:pPr lvl="0">
                <a:defRPr lang="ko-KR" altLang="en-US"/>
              </a:pPr>
              <a:t>2024-08-22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 altLang="en-US"/>
              <a:pPr lvl="0"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자유형: 도형 99"/>
          <p:cNvSpPr/>
          <p:nvPr/>
        </p:nvSpPr>
        <p:spPr>
          <a:xfrm>
            <a:off x="1732842" y="3147876"/>
            <a:ext cx="6308395" cy="3037101"/>
          </a:xfrm>
          <a:custGeom>
            <a:avLst/>
            <a:gdLst>
              <a:gd name="connsiteX0" fmla="*/ 0 w 4175"/>
              <a:gd name="connsiteY0" fmla="*/ 0 h 2538"/>
              <a:gd name="connsiteX1" fmla="*/ 12 w 4175"/>
              <a:gd name="connsiteY1" fmla="*/ 44 h 2538"/>
              <a:gd name="connsiteX2" fmla="*/ 685 w 4175"/>
              <a:gd name="connsiteY2" fmla="*/ 2538 h 2538"/>
              <a:gd name="connsiteX3" fmla="*/ 4175 w 4175"/>
              <a:gd name="connsiteY3" fmla="*/ 1923 h 2538"/>
              <a:gd name="connsiteX4" fmla="*/ 25 w 4175"/>
              <a:gd name="connsiteY4" fmla="*/ 11 h 2538"/>
              <a:gd name="connsiteX5" fmla="*/ 0 w 4175"/>
              <a:gd name="connsiteY5" fmla="*/ 0 h 2538"/>
              <a:gd name="connsiteX0" fmla="*/ 0 w 4003"/>
              <a:gd name="connsiteY0" fmla="*/ 0 h 2538"/>
              <a:gd name="connsiteX1" fmla="*/ 12 w 4003"/>
              <a:gd name="connsiteY1" fmla="*/ 44 h 2538"/>
              <a:gd name="connsiteX2" fmla="*/ 685 w 4003"/>
              <a:gd name="connsiteY2" fmla="*/ 2538 h 2538"/>
              <a:gd name="connsiteX3" fmla="*/ 4003 w 4003"/>
              <a:gd name="connsiteY3" fmla="*/ 1844 h 2538"/>
              <a:gd name="connsiteX4" fmla="*/ 25 w 4003"/>
              <a:gd name="connsiteY4" fmla="*/ 11 h 2538"/>
              <a:gd name="connsiteX5" fmla="*/ 0 w 4003"/>
              <a:gd name="connsiteY5" fmla="*/ 0 h 2538"/>
              <a:gd name="connsiteX0" fmla="*/ 0 w 4003"/>
              <a:gd name="connsiteY0" fmla="*/ 0 h 2538"/>
              <a:gd name="connsiteX1" fmla="*/ 685 w 4003"/>
              <a:gd name="connsiteY1" fmla="*/ 2538 h 2538"/>
              <a:gd name="connsiteX2" fmla="*/ 4003 w 4003"/>
              <a:gd name="connsiteY2" fmla="*/ 1844 h 2538"/>
              <a:gd name="connsiteX3" fmla="*/ 25 w 4003"/>
              <a:gd name="connsiteY3" fmla="*/ 11 h 2538"/>
              <a:gd name="connsiteX4" fmla="*/ 0 w 4003"/>
              <a:gd name="connsiteY4" fmla="*/ 0 h 2538"/>
              <a:gd name="connsiteX0" fmla="*/ 0 w 4003"/>
              <a:gd name="connsiteY0" fmla="*/ 0 h 2538"/>
              <a:gd name="connsiteX1" fmla="*/ 685 w 4003"/>
              <a:gd name="connsiteY1" fmla="*/ 2538 h 2538"/>
              <a:gd name="connsiteX2" fmla="*/ 4003 w 4003"/>
              <a:gd name="connsiteY2" fmla="*/ 1844 h 2538"/>
              <a:gd name="connsiteX3" fmla="*/ 25 w 4003"/>
              <a:gd name="connsiteY3" fmla="*/ 11 h 2538"/>
              <a:gd name="connsiteX4" fmla="*/ 0 w 4003"/>
              <a:gd name="connsiteY4" fmla="*/ 0 h 2538"/>
              <a:gd name="connsiteX0" fmla="*/ 553 w 4531"/>
              <a:gd name="connsiteY0" fmla="*/ 0 h 2527"/>
              <a:gd name="connsiteX1" fmla="*/ 1213 w 4531"/>
              <a:gd name="connsiteY1" fmla="*/ 2527 h 2527"/>
              <a:gd name="connsiteX2" fmla="*/ 4531 w 4531"/>
              <a:gd name="connsiteY2" fmla="*/ 1833 h 2527"/>
              <a:gd name="connsiteX3" fmla="*/ 553 w 4531"/>
              <a:gd name="connsiteY3" fmla="*/ 0 h 2527"/>
              <a:gd name="connsiteX0" fmla="*/ 3 w 3981"/>
              <a:gd name="connsiteY0" fmla="*/ 0 h 2527"/>
              <a:gd name="connsiteX1" fmla="*/ 663 w 3981"/>
              <a:gd name="connsiteY1" fmla="*/ 2527 h 2527"/>
              <a:gd name="connsiteX2" fmla="*/ 3981 w 3981"/>
              <a:gd name="connsiteY2" fmla="*/ 1833 h 2527"/>
              <a:gd name="connsiteX3" fmla="*/ 3 w 3981"/>
              <a:gd name="connsiteY3" fmla="*/ 0 h 2527"/>
              <a:gd name="connsiteX0" fmla="*/ 0 w 3978"/>
              <a:gd name="connsiteY0" fmla="*/ 0 h 2527"/>
              <a:gd name="connsiteX1" fmla="*/ 660 w 3978"/>
              <a:gd name="connsiteY1" fmla="*/ 2527 h 2527"/>
              <a:gd name="connsiteX2" fmla="*/ 3978 w 3978"/>
              <a:gd name="connsiteY2" fmla="*/ 1833 h 2527"/>
              <a:gd name="connsiteX3" fmla="*/ 0 w 3978"/>
              <a:gd name="connsiteY3" fmla="*/ 0 h 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8" h="2527">
                <a:moveTo>
                  <a:pt x="0" y="0"/>
                </a:moveTo>
                <a:cubicBezTo>
                  <a:pt x="90" y="449"/>
                  <a:pt x="484" y="1911"/>
                  <a:pt x="660" y="2527"/>
                </a:cubicBezTo>
                <a:lnTo>
                  <a:pt x="3978" y="1833"/>
                </a:lnTo>
                <a:lnTo>
                  <a:pt x="0" y="0"/>
                </a:lnTo>
              </a:path>
            </a:pathLst>
          </a:custGeom>
          <a:solidFill>
            <a:schemeClr val="accent4">
              <a:lumMod val="20000"/>
              <a:lumOff val="80000"/>
              <a:alpha val="26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en-US" altLang="ko-KR"/>
          </a:p>
        </p:txBody>
      </p:sp>
      <p:grpSp>
        <p:nvGrpSpPr>
          <p:cNvPr id="107" name="그룹 106"/>
          <p:cNvGrpSpPr/>
          <p:nvPr/>
        </p:nvGrpSpPr>
        <p:grpSpPr>
          <a:xfrm>
            <a:off x="-1" y="0"/>
            <a:ext cx="12192001" cy="6858001"/>
            <a:chOff x="-1" y="0"/>
            <a:chExt cx="9144001" cy="6858001"/>
          </a:xfrm>
        </p:grpSpPr>
        <p:sp>
          <p:nvSpPr>
            <p:cNvPr id="102" name="자유형: 도형 101"/>
            <p:cNvSpPr/>
            <p:nvPr/>
          </p:nvSpPr>
          <p:spPr>
            <a:xfrm>
              <a:off x="0" y="6184705"/>
              <a:ext cx="2309196" cy="673295"/>
            </a:xfrm>
            <a:custGeom>
              <a:avLst/>
              <a:gdLst>
                <a:gd name="connsiteX0" fmla="*/ 1754 w 1942"/>
                <a:gd name="connsiteY0" fmla="*/ 0 h 560"/>
                <a:gd name="connsiteX1" fmla="*/ 0 w 1942"/>
                <a:gd name="connsiteY1" fmla="*/ 367 h 560"/>
                <a:gd name="connsiteX2" fmla="*/ 0 w 1942"/>
                <a:gd name="connsiteY2" fmla="*/ 560 h 560"/>
                <a:gd name="connsiteX3" fmla="*/ 1942 w 1942"/>
                <a:gd name="connsiteY3" fmla="*/ 560 h 560"/>
                <a:gd name="connsiteX4" fmla="*/ 1754 w 1942"/>
                <a:gd name="connsiteY4" fmla="*/ 0 h 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" h="560">
                  <a:moveTo>
                    <a:pt x="1754" y="0"/>
                  </a:moveTo>
                  <a:lnTo>
                    <a:pt x="0" y="367"/>
                  </a:lnTo>
                  <a:lnTo>
                    <a:pt x="0" y="560"/>
                  </a:lnTo>
                  <a:lnTo>
                    <a:pt x="1942" y="560"/>
                  </a:lnTo>
                  <a:cubicBezTo>
                    <a:pt x="1879" y="373"/>
                    <a:pt x="1817" y="187"/>
                    <a:pt x="1754" y="0"/>
                  </a:cubicBezTo>
                </a:path>
              </a:pathLst>
            </a:custGeom>
            <a:solidFill>
              <a:srgbClr val="B6B8BA">
                <a:alpha val="15000"/>
              </a:srgbClr>
            </a:soli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en-US" altLang="ko-KR"/>
            </a:p>
          </p:txBody>
        </p:sp>
        <p:grpSp>
          <p:nvGrpSpPr>
            <p:cNvPr id="106" name="그룹 105"/>
            <p:cNvGrpSpPr/>
            <p:nvPr/>
          </p:nvGrpSpPr>
          <p:grpSpPr>
            <a:xfrm>
              <a:off x="-1" y="0"/>
              <a:ext cx="9144001" cy="6858001"/>
              <a:chOff x="-1" y="0"/>
              <a:chExt cx="9144001" cy="6858001"/>
            </a:xfrm>
          </p:grpSpPr>
          <p:sp>
            <p:nvSpPr>
              <p:cNvPr id="98" name="자유형: 도형 97"/>
              <p:cNvSpPr/>
              <p:nvPr/>
            </p:nvSpPr>
            <p:spPr>
              <a:xfrm>
                <a:off x="428023" y="0"/>
                <a:ext cx="2026194" cy="3135635"/>
              </a:xfrm>
              <a:custGeom>
                <a:avLst/>
                <a:gdLst/>
                <a:ahLst/>
                <a:cxnLst>
                  <a:cxn ang="0">
                    <a:pos x="1704" y="0"/>
                  </a:cxn>
                  <a:cxn ang="0">
                    <a:pos x="0" y="0"/>
                  </a:cxn>
                  <a:cxn ang="0">
                    <a:pos x="711" y="2609"/>
                  </a:cxn>
                  <a:cxn ang="0">
                    <a:pos x="1704" y="0"/>
                  </a:cxn>
                </a:cxnLst>
                <a:rect l="0" t="0" r="r" b="b"/>
                <a:pathLst>
                  <a:path w="1704" h="2609">
                    <a:moveTo>
                      <a:pt x="1704" y="0"/>
                    </a:moveTo>
                    <a:lnTo>
                      <a:pt x="0" y="0"/>
                    </a:lnTo>
                    <a:lnTo>
                      <a:pt x="711" y="2609"/>
                    </a:lnTo>
                    <a:lnTo>
                      <a:pt x="1704" y="0"/>
                    </a:lnTo>
                  </a:path>
                </a:pathLst>
              </a:custGeom>
              <a:solidFill>
                <a:schemeClr val="accent1">
                  <a:lumMod val="20000"/>
                  <a:lumOff val="80000"/>
                  <a:alpha val="31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99" name="자유형: 도형 98"/>
              <p:cNvSpPr/>
              <p:nvPr/>
            </p:nvSpPr>
            <p:spPr>
              <a:xfrm>
                <a:off x="6028605" y="4696234"/>
                <a:ext cx="3115394" cy="1976604"/>
              </a:xfrm>
              <a:custGeom>
                <a:avLst/>
                <a:gdLst>
                  <a:gd name="connsiteX0" fmla="*/ 2610 w 2610"/>
                  <a:gd name="connsiteY0" fmla="*/ 0 h 1645"/>
                  <a:gd name="connsiteX1" fmla="*/ 0 w 2610"/>
                  <a:gd name="connsiteY1" fmla="*/ 535 h 1645"/>
                  <a:gd name="connsiteX2" fmla="*/ 2610 w 2610"/>
                  <a:gd name="connsiteY2" fmla="*/ 1645 h 1645"/>
                  <a:gd name="connsiteX3" fmla="*/ 2610 w 2610"/>
                  <a:gd name="connsiteY3" fmla="*/ 0 h 1645"/>
                  <a:gd name="connsiteX0" fmla="*/ 2620 w 2620"/>
                  <a:gd name="connsiteY0" fmla="*/ 0 h 1645"/>
                  <a:gd name="connsiteX1" fmla="*/ 0 w 2620"/>
                  <a:gd name="connsiteY1" fmla="*/ 541 h 1645"/>
                  <a:gd name="connsiteX2" fmla="*/ 2620 w 2620"/>
                  <a:gd name="connsiteY2" fmla="*/ 1645 h 1645"/>
                  <a:gd name="connsiteX3" fmla="*/ 2620 w 2620"/>
                  <a:gd name="connsiteY3" fmla="*/ 0 h 1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0" h="1645">
                    <a:moveTo>
                      <a:pt x="2620" y="0"/>
                    </a:moveTo>
                    <a:lnTo>
                      <a:pt x="0" y="541"/>
                    </a:lnTo>
                    <a:lnTo>
                      <a:pt x="2620" y="1645"/>
                    </a:lnTo>
                    <a:lnTo>
                      <a:pt x="2620" y="0"/>
                    </a:lnTo>
                  </a:path>
                </a:pathLst>
              </a:custGeom>
              <a:solidFill>
                <a:srgbClr val="C6C8CA">
                  <a:alpha val="17000"/>
                </a:srgb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01" name="자유형: 도형 100"/>
              <p:cNvSpPr/>
              <p:nvPr/>
            </p:nvSpPr>
            <p:spPr>
              <a:xfrm>
                <a:off x="2089194" y="5345523"/>
                <a:ext cx="7054806" cy="1512478"/>
              </a:xfrm>
              <a:custGeom>
                <a:avLst/>
                <a:gdLst>
                  <a:gd name="connsiteX0" fmla="*/ 3491 w 5944"/>
                  <a:gd name="connsiteY0" fmla="*/ 0 h 1293"/>
                  <a:gd name="connsiteX1" fmla="*/ 0 w 5944"/>
                  <a:gd name="connsiteY1" fmla="*/ 743 h 1293"/>
                  <a:gd name="connsiteX2" fmla="*/ 194 w 5944"/>
                  <a:gd name="connsiteY2" fmla="*/ 1293 h 1293"/>
                  <a:gd name="connsiteX3" fmla="*/ 5944 w 5944"/>
                  <a:gd name="connsiteY3" fmla="*/ 1293 h 1293"/>
                  <a:gd name="connsiteX4" fmla="*/ 5944 w 5944"/>
                  <a:gd name="connsiteY4" fmla="*/ 1130 h 1293"/>
                  <a:gd name="connsiteX5" fmla="*/ 3491 w 5944"/>
                  <a:gd name="connsiteY5" fmla="*/ 0 h 1293"/>
                  <a:gd name="connsiteX0" fmla="*/ 3347 w 5944"/>
                  <a:gd name="connsiteY0" fmla="*/ 0 h 1264"/>
                  <a:gd name="connsiteX1" fmla="*/ 0 w 5944"/>
                  <a:gd name="connsiteY1" fmla="*/ 714 h 1264"/>
                  <a:gd name="connsiteX2" fmla="*/ 194 w 5944"/>
                  <a:gd name="connsiteY2" fmla="*/ 1264 h 1264"/>
                  <a:gd name="connsiteX3" fmla="*/ 5944 w 5944"/>
                  <a:gd name="connsiteY3" fmla="*/ 1264 h 1264"/>
                  <a:gd name="connsiteX4" fmla="*/ 5944 w 5944"/>
                  <a:gd name="connsiteY4" fmla="*/ 1101 h 1264"/>
                  <a:gd name="connsiteX5" fmla="*/ 3347 w 5944"/>
                  <a:gd name="connsiteY5" fmla="*/ 0 h 1264"/>
                  <a:gd name="connsiteX0" fmla="*/ 3323 w 5944"/>
                  <a:gd name="connsiteY0" fmla="*/ 0 h 1257"/>
                  <a:gd name="connsiteX1" fmla="*/ 0 w 5944"/>
                  <a:gd name="connsiteY1" fmla="*/ 707 h 1257"/>
                  <a:gd name="connsiteX2" fmla="*/ 194 w 5944"/>
                  <a:gd name="connsiteY2" fmla="*/ 1257 h 1257"/>
                  <a:gd name="connsiteX3" fmla="*/ 5944 w 5944"/>
                  <a:gd name="connsiteY3" fmla="*/ 1257 h 1257"/>
                  <a:gd name="connsiteX4" fmla="*/ 5944 w 5944"/>
                  <a:gd name="connsiteY4" fmla="*/ 1094 h 1257"/>
                  <a:gd name="connsiteX5" fmla="*/ 3323 w 5944"/>
                  <a:gd name="connsiteY5" fmla="*/ 0 h 1257"/>
                  <a:gd name="connsiteX0" fmla="*/ 3279 w 5900"/>
                  <a:gd name="connsiteY0" fmla="*/ 0 h 1257"/>
                  <a:gd name="connsiteX1" fmla="*/ 0 w 5900"/>
                  <a:gd name="connsiteY1" fmla="*/ 687 h 1257"/>
                  <a:gd name="connsiteX2" fmla="*/ 150 w 5900"/>
                  <a:gd name="connsiteY2" fmla="*/ 1257 h 1257"/>
                  <a:gd name="connsiteX3" fmla="*/ 5900 w 5900"/>
                  <a:gd name="connsiteY3" fmla="*/ 1257 h 1257"/>
                  <a:gd name="connsiteX4" fmla="*/ 5900 w 5900"/>
                  <a:gd name="connsiteY4" fmla="*/ 1094 h 1257"/>
                  <a:gd name="connsiteX5" fmla="*/ 3279 w 5900"/>
                  <a:gd name="connsiteY5" fmla="*/ 0 h 1257"/>
                  <a:gd name="connsiteX0" fmla="*/ 3314 w 5935"/>
                  <a:gd name="connsiteY0" fmla="*/ 0 h 1257"/>
                  <a:gd name="connsiteX1" fmla="*/ 0 w 5935"/>
                  <a:gd name="connsiteY1" fmla="*/ 695 h 1257"/>
                  <a:gd name="connsiteX2" fmla="*/ 185 w 5935"/>
                  <a:gd name="connsiteY2" fmla="*/ 1257 h 1257"/>
                  <a:gd name="connsiteX3" fmla="*/ 5935 w 5935"/>
                  <a:gd name="connsiteY3" fmla="*/ 1257 h 1257"/>
                  <a:gd name="connsiteX4" fmla="*/ 5935 w 5935"/>
                  <a:gd name="connsiteY4" fmla="*/ 1094 h 1257"/>
                  <a:gd name="connsiteX5" fmla="*/ 3314 w 5935"/>
                  <a:gd name="connsiteY5" fmla="*/ 0 h 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35" h="1257">
                    <a:moveTo>
                      <a:pt x="3314" y="0"/>
                    </a:moveTo>
                    <a:lnTo>
                      <a:pt x="0" y="695"/>
                    </a:lnTo>
                    <a:cubicBezTo>
                      <a:pt x="51" y="884"/>
                      <a:pt x="134" y="1068"/>
                      <a:pt x="185" y="1257"/>
                    </a:cubicBezTo>
                    <a:lnTo>
                      <a:pt x="5935" y="1257"/>
                    </a:lnTo>
                    <a:lnTo>
                      <a:pt x="5935" y="1094"/>
                    </a:lnTo>
                    <a:lnTo>
                      <a:pt x="3314" y="0"/>
                    </a:lnTo>
                  </a:path>
                </a:pathLst>
              </a:custGeom>
              <a:solidFill>
                <a:srgbClr val="B6B8BA">
                  <a:alpha val="6000"/>
                </a:srgb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03" name="자유형: 도형 102"/>
              <p:cNvSpPr/>
              <p:nvPr/>
            </p:nvSpPr>
            <p:spPr>
              <a:xfrm>
                <a:off x="-1" y="0"/>
                <a:ext cx="1281830" cy="3138040"/>
              </a:xfrm>
              <a:custGeom>
                <a:avLst/>
                <a:gdLst/>
                <a:ahLst/>
                <a:cxnLst>
                  <a:cxn ang="0">
                    <a:pos x="372" y="0"/>
                  </a:cxn>
                  <a:cxn ang="0">
                    <a:pos x="1" y="0"/>
                  </a:cxn>
                  <a:cxn ang="0">
                    <a:pos x="0" y="2121"/>
                  </a:cxn>
                  <a:cxn ang="0">
                    <a:pos x="1078" y="2609"/>
                  </a:cxn>
                  <a:cxn ang="0">
                    <a:pos x="372" y="0"/>
                  </a:cxn>
                </a:cxnLst>
                <a:rect l="0" t="0" r="r" b="b"/>
                <a:pathLst>
                  <a:path w="1078" h="2609">
                    <a:moveTo>
                      <a:pt x="372" y="0"/>
                    </a:moveTo>
                    <a:lnTo>
                      <a:pt x="1" y="0"/>
                    </a:lnTo>
                    <a:lnTo>
                      <a:pt x="0" y="2121"/>
                    </a:lnTo>
                    <a:lnTo>
                      <a:pt x="1078" y="2609"/>
                    </a:lnTo>
                    <a:lnTo>
                      <a:pt x="372" y="0"/>
                    </a:lnTo>
                  </a:path>
                </a:pathLst>
              </a:custGeom>
              <a:solidFill>
                <a:schemeClr val="accent1">
                  <a:lumMod val="40000"/>
                  <a:lumOff val="60000"/>
                  <a:alpha val="27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97" name="자유형: 도형 96"/>
              <p:cNvSpPr/>
              <p:nvPr/>
            </p:nvSpPr>
            <p:spPr>
              <a:xfrm>
                <a:off x="1" y="2551106"/>
                <a:ext cx="1285398" cy="4121532"/>
              </a:xfrm>
              <a:custGeom>
                <a:avLst/>
                <a:gdLst>
                  <a:gd name="connsiteX0" fmla="*/ 0 w 1081"/>
                  <a:gd name="connsiteY0" fmla="*/ 0 h 3427"/>
                  <a:gd name="connsiteX1" fmla="*/ 0 w 1081"/>
                  <a:gd name="connsiteY1" fmla="*/ 3427 h 3427"/>
                  <a:gd name="connsiteX2" fmla="*/ 1081 w 1081"/>
                  <a:gd name="connsiteY2" fmla="*/ 490 h 3427"/>
                  <a:gd name="connsiteX3" fmla="*/ 0 w 1081"/>
                  <a:gd name="connsiteY3" fmla="*/ 0 h 3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1" h="3427">
                    <a:moveTo>
                      <a:pt x="0" y="0"/>
                    </a:moveTo>
                    <a:lnTo>
                      <a:pt x="0" y="3427"/>
                    </a:lnTo>
                    <a:lnTo>
                      <a:pt x="1081" y="49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>
                  <a:lumMod val="40000"/>
                  <a:lumOff val="60000"/>
                  <a:alpha val="8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lvl="0" algn="ctr">
                  <a:defRPr lang="ko-KR" altLang="en-US"/>
                </a:pPr>
                <a:endParaRPr lang="en-US" altLang="ko-KR"/>
              </a:p>
            </p:txBody>
          </p:sp>
        </p:grpSp>
      </p:grp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302999" cy="939784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31799" y="1308100"/>
            <a:ext cx="11302999" cy="4960939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  <a:p>
            <a:pPr lvl="8">
              <a:defRPr lang="ko-KR" altLang="en-US"/>
            </a:pPr>
            <a:endParaRPr lang="en-US" alt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FD839B8E-F55D-4BF8-852C-25AF74D46B3E}" type="datetime1">
              <a:rPr lang="ko-KR" altLang="en-US"/>
              <a:pPr lvl="0">
                <a:defRPr lang="ko-KR" altLang="en-US"/>
              </a:pPr>
              <a:t>2024-08-22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8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66700" indent="-306700" algn="l" defTabSz="914400" rtl="0" eaLnBrk="1" latinLnBrk="1" hangingPunct="1">
        <a:spcBef>
          <a:spcPct val="20000"/>
        </a:spcBef>
        <a:buClr>
          <a:schemeClr val="bg2">
            <a:lumMod val="25000"/>
          </a:schemeClr>
        </a:buClr>
        <a:buSzPct val="80000"/>
        <a:buFont typeface="Wingdings 3"/>
        <a:buChar char="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447675" indent="-257175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Wingdings"/>
        <a:buChar char="§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Arial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Arial"/>
        <a:buChar char="–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990600" indent="-171450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Arial"/>
        <a:buChar char="»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1160463" indent="-173038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Lucida Sans Unicode"/>
        <a:buChar char="»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6pPr>
      <a:lvl7pPr marL="1349375" indent="-188913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Lucida Sans Unicode"/>
        <a:buChar char="»"/>
        <a:tabLst>
          <a:tab pos="1349375" algn="l"/>
        </a:tabLst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7pPr>
      <a:lvl8pPr marL="1524000" indent="-174625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Lucida Sans Unicode"/>
        <a:buChar char="»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8pPr>
      <a:lvl9pPr marL="1698625" indent="-174625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Lucida Sans Unicode"/>
        <a:buChar char="»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139" y="1890269"/>
            <a:ext cx="10879787" cy="3115410"/>
          </a:xfrm>
        </p:spPr>
        <p:txBody>
          <a:bodyPr/>
          <a:lstStyle/>
          <a:p>
            <a:pPr lvl="0" algn="r">
              <a:lnSpc>
                <a:spcPct val="150000"/>
              </a:lnSpc>
              <a:defRPr/>
            </a:pPr>
            <a:r>
              <a:rPr lang="ko-KR" altLang="en-US" sz="5200" dirty="0" err="1"/>
              <a:t>비금융</a:t>
            </a:r>
            <a:r>
              <a:rPr lang="ko-KR" altLang="en-US" sz="5200" dirty="0"/>
              <a:t> 전문기관에 대한 </a:t>
            </a:r>
            <a:r>
              <a:rPr lang="ko-KR" altLang="en-US" sz="5200" dirty="0" err="1"/>
              <a:t>신탁업</a:t>
            </a:r>
            <a:r>
              <a:rPr lang="ko-KR" altLang="en-US" sz="5200" dirty="0"/>
              <a:t> 위탁</a:t>
            </a:r>
            <a:r>
              <a:rPr lang="ko-KR" altLang="en-US" dirty="0"/>
              <a:t>         </a:t>
            </a:r>
            <a:r>
              <a:rPr lang="ko-KR" altLang="en-US" sz="3600" dirty="0"/>
              <a:t> </a:t>
            </a:r>
            <a:br>
              <a:rPr lang="ko-KR" altLang="en-US" sz="3600" dirty="0"/>
            </a:br>
            <a:r>
              <a:rPr lang="en-US" altLang="ko-KR" sz="3600" dirty="0"/>
              <a:t>2023.8.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목차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098550"/>
            <a:ext cx="4264609" cy="4960939"/>
          </a:xfrm>
        </p:spPr>
        <p:txBody>
          <a:bodyPr/>
          <a:lstStyle/>
          <a:p>
            <a:pPr marL="404000" lvl="0" indent="-444000">
              <a:lnSpc>
                <a:spcPct val="130000"/>
              </a:lnSpc>
              <a:buAutoNum type="arabicPeriod"/>
              <a:defRPr/>
            </a:pPr>
            <a:r>
              <a:rPr lang="ko-KR" altLang="en-US"/>
              <a:t>신탁업 현황</a:t>
            </a:r>
          </a:p>
          <a:p>
            <a:pPr marL="584975" lvl="1" indent="-444000">
              <a:lnSpc>
                <a:spcPct val="130000"/>
              </a:lnSpc>
              <a:defRPr/>
            </a:pPr>
            <a:r>
              <a:rPr lang="ko-KR" altLang="en-US"/>
              <a:t>신탁업 개요 및 진입규제</a:t>
            </a:r>
          </a:p>
          <a:p>
            <a:pPr marL="584975" lvl="1" indent="-444000">
              <a:lnSpc>
                <a:spcPct val="130000"/>
              </a:lnSpc>
              <a:defRPr/>
            </a:pPr>
            <a:r>
              <a:rPr lang="ko-KR" altLang="en-US"/>
              <a:t>금융회사의 신탁업 영위 현황</a:t>
            </a:r>
          </a:p>
          <a:p>
            <a:pPr marL="404000" lvl="0" indent="-444000">
              <a:lnSpc>
                <a:spcPct val="130000"/>
              </a:lnSpc>
              <a:buAutoNum type="arabicPeriod"/>
              <a:defRPr/>
            </a:pPr>
            <a:endParaRPr lang="ko-KR" altLang="en-US"/>
          </a:p>
          <a:p>
            <a:pPr marL="404000" lvl="0" indent="-444000">
              <a:lnSpc>
                <a:spcPct val="130000"/>
              </a:lnSpc>
              <a:buAutoNum type="arabicPeriod"/>
              <a:defRPr/>
            </a:pPr>
            <a:r>
              <a:rPr lang="ko-KR" altLang="en-US"/>
              <a:t>신탁업자의 종합재산신탁</a:t>
            </a:r>
          </a:p>
          <a:p>
            <a:pPr lvl="1">
              <a:lnSpc>
                <a:spcPct val="130000"/>
              </a:lnSpc>
              <a:defRPr/>
            </a:pPr>
            <a:r>
              <a:rPr lang="ko-KR" altLang="en-US"/>
              <a:t>개요</a:t>
            </a:r>
          </a:p>
          <a:p>
            <a:pPr lvl="1">
              <a:lnSpc>
                <a:spcPct val="130000"/>
              </a:lnSpc>
              <a:defRPr/>
            </a:pPr>
            <a:r>
              <a:rPr lang="ko-KR" altLang="en-US"/>
              <a:t>활성화를 위한 방안</a:t>
            </a:r>
          </a:p>
          <a:p>
            <a:pPr lvl="0">
              <a:lnSpc>
                <a:spcPct val="130000"/>
              </a:lnSpc>
              <a:defRPr/>
            </a:pPr>
            <a:endParaRPr lang="ko-KR" altLang="en-US" sz="2200"/>
          </a:p>
        </p:txBody>
      </p:sp>
      <p:sp>
        <p:nvSpPr>
          <p:cNvPr id="4" name="직사각형 3"/>
          <p:cNvSpPr>
            <a:spLocks noGrp="1"/>
          </p:cNvSpPr>
          <p:nvPr/>
        </p:nvSpPr>
        <p:spPr>
          <a:xfrm>
            <a:off x="4928764" y="935290"/>
            <a:ext cx="6587541" cy="4960939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marL="444000" lvl="0" indent="-444000" algn="l">
              <a:lnSpc>
                <a:spcPct val="130000"/>
              </a:lnSpc>
              <a:buClr>
                <a:srgbClr val="363636"/>
              </a:buClr>
              <a:buAutoNum type="arabicPeriod" startAt="3"/>
              <a:defRPr/>
            </a:pPr>
            <a:r>
              <a:rPr kumimoji="0" lang="ko-KR" altLang="en-US" sz="2400" b="0" i="0" u="none" strike="noStrike" kern="1200" cap="none" spc="0" normalizeH="0" baseline="0">
                <a:solidFill>
                  <a:srgbClr val="363636"/>
                </a:solidFill>
                <a:latin typeface="Arial"/>
                <a:ea typeface="한컴 윤고딕 230"/>
                <a:cs typeface="한컴 윤고딕 230"/>
              </a:rPr>
              <a:t>전문기관을 활용한 신탁업의 일부 아웃소싱</a:t>
            </a:r>
          </a:p>
          <a:p>
            <a:pPr marL="447675" lvl="1" indent="-257175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개요</a:t>
            </a:r>
          </a:p>
          <a:p>
            <a:pPr marL="447675" lvl="1" indent="-257175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아웃소싱 방안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(</a:t>
            </a: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업무위탁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,</a:t>
            </a: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 재신탁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)</a:t>
            </a:r>
          </a:p>
          <a:p>
            <a:pPr marL="447675" lvl="1" indent="-257175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r>
              <a:rPr kumimoji="0" lang="ko-KR" altLang="en-US" sz="200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제도개선 방안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         </a:t>
            </a:r>
          </a:p>
          <a:p>
            <a:pPr marL="190500" lvl="1" indent="0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None/>
              <a:defRPr/>
            </a:pP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   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※</a:t>
            </a: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 참고 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:</a:t>
            </a: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 자본시장법 개정안 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(21</a:t>
            </a: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대 국회</a:t>
            </a:r>
            <a:r>
              <a:rPr kumimoji="0" lang="en-US" altLang="ko-KR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Arial"/>
              </a:rPr>
              <a:t>)</a:t>
            </a:r>
          </a:p>
          <a:p>
            <a:pPr marL="190500" lvl="1" indent="0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None/>
              <a:defRPr/>
            </a:pPr>
            <a:endParaRPr kumimoji="0" lang="en-US" altLang="ko-KR" sz="2000" b="0" i="0" u="none" strike="noStrike" kern="1200" cap="none" spc="0" normalizeH="0" baseline="0">
              <a:solidFill>
                <a:srgbClr val="6C6C6C"/>
              </a:solidFill>
              <a:latin typeface="Arial"/>
              <a:ea typeface="한컴 윤고딕 230"/>
              <a:cs typeface="Arial"/>
            </a:endParaRPr>
          </a:p>
          <a:p>
            <a:pPr marL="444000" lvl="0" indent="-444000" algn="l">
              <a:lnSpc>
                <a:spcPct val="130000"/>
              </a:lnSpc>
              <a:buClr>
                <a:srgbClr val="363636"/>
              </a:buClr>
              <a:buAutoNum type="arabicPeriod" startAt="4"/>
              <a:defRPr/>
            </a:pPr>
            <a:r>
              <a:rPr kumimoji="0" lang="ko-KR" altLang="en-US" sz="2400" b="0" i="0" u="none" strike="noStrike" kern="1200" cap="none" spc="0" normalizeH="0" baseline="0">
                <a:solidFill>
                  <a:srgbClr val="363636"/>
                </a:solidFill>
                <a:latin typeface="Arial"/>
                <a:ea typeface="한컴 윤고딕 230"/>
                <a:cs typeface="한컴 윤고딕 230"/>
              </a:rPr>
              <a:t>세부 </a:t>
            </a:r>
            <a:r>
              <a:rPr kumimoji="0" lang="ko-KR" altLang="en-US" sz="2400" b="0" i="0" u="none" strike="noStrike" kern="1200" cap="none" spc="0" normalizeH="0" baseline="0">
                <a:solidFill>
                  <a:srgbClr val="363636"/>
                </a:solidFill>
                <a:latin typeface="Arial"/>
                <a:ea typeface="한컴 윤고딕 230"/>
                <a:cs typeface="Arial"/>
              </a:rPr>
              <a:t>이슈</a:t>
            </a:r>
          </a:p>
          <a:p>
            <a:pPr marL="584975" lvl="1" indent="-444000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투자권유</a:t>
            </a:r>
          </a:p>
          <a:p>
            <a:pPr marL="584975" lvl="1" indent="-444000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신탁재산의 보관∙관리 및 운용</a:t>
            </a:r>
          </a:p>
          <a:p>
            <a:pPr marL="584975" lvl="1" indent="-444000" algn="l" defTabSz="914400" rtl="0" eaLnBrk="1" latinLnBrk="1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r>
              <a:rPr kumimoji="0" lang="ko-KR" altLang="en-US" sz="2000" b="0" i="0" u="none" strike="noStrike" kern="1200" cap="none" spc="0" normalizeH="0" baseline="0">
                <a:solidFill>
                  <a:srgbClr val="6C6C6C"/>
                </a:solidFill>
                <a:latin typeface="Arial"/>
                <a:ea typeface="한컴 윤고딕 230"/>
                <a:cs typeface="한컴 윤고딕 230"/>
              </a:rPr>
              <a:t>신탁보수 관련</a:t>
            </a:r>
          </a:p>
          <a:p>
            <a:pPr marL="447675" lvl="1" indent="-257175" algn="l" defTabSz="914400" rtl="0" eaLnBrk="1" latinLnBrk="1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Font typeface="Wingdings"/>
              <a:buChar char="§"/>
              <a:defRPr/>
            </a:pPr>
            <a:endParaRPr kumimoji="0" lang="ko-KR" altLang="en-US" sz="2000" b="0" i="0" u="none" strike="noStrike" kern="1200" cap="none" spc="0" normalizeH="0" baseline="0">
              <a:solidFill>
                <a:srgbClr val="6C6C6C"/>
              </a:solidFill>
              <a:latin typeface="Arial"/>
              <a:ea typeface="한컴 윤고딕 230"/>
              <a:cs typeface="한컴 윤고딕 230"/>
            </a:endParaRPr>
          </a:p>
          <a:p>
            <a:pPr marL="266700" lvl="0" indent="-30670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ct val="80000"/>
              <a:buFont typeface="Wingdings 3"/>
              <a:buChar char=""/>
              <a:defRPr/>
            </a:pPr>
            <a:endParaRPr kumimoji="0" lang="ko-KR" altLang="en-US" sz="2000" b="0" i="0" u="none" strike="noStrike" kern="1200" cap="none" spc="0" normalizeH="0" baseline="0">
              <a:solidFill>
                <a:srgbClr val="363636"/>
              </a:solidFill>
              <a:latin typeface="Arial"/>
              <a:ea typeface="한컴 윤고딕 230"/>
              <a:cs typeface="한컴 윤고딕 23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1.</a:t>
            </a:r>
            <a:r>
              <a:rPr lang="ko-KR" altLang="en-US"/>
              <a:t> 신탁업 개요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2274" y="1308100"/>
            <a:ext cx="5664201" cy="4960939"/>
          </a:xfrm>
        </p:spPr>
        <p:txBody>
          <a:bodyPr/>
          <a:lstStyle/>
          <a:p>
            <a:pPr lvl="0">
              <a:lnSpc>
                <a:spcPct val="130000"/>
              </a:lnSpc>
              <a:buFont typeface="Wingdings"/>
              <a:defRPr/>
            </a:pPr>
            <a:r>
              <a:rPr lang="ko-KR" altLang="en-US" sz="2000">
                <a:latin typeface="한컴 윤고딕 230"/>
                <a:cs typeface="Calibri"/>
              </a:rPr>
              <a:t>신탁업은 신탁</a:t>
            </a:r>
            <a:r>
              <a:rPr lang="EN-US" altLang="en-US" sz="2000">
                <a:latin typeface="한컴 윤고딕 230"/>
                <a:ea typeface="한컴 윤고딕 230"/>
                <a:cs typeface="Calibri"/>
              </a:rPr>
              <a:t>(신탁법상 ‘신탁’)을 영업으로 영위하는 것을 의미(자본시장법 제6조)</a:t>
            </a:r>
          </a:p>
          <a:p>
            <a:pPr lvl="0">
              <a:lnSpc>
                <a:spcPct val="130000"/>
              </a:lnSpc>
              <a:defRPr/>
            </a:pPr>
            <a:endParaRPr lang="EN-US" altLang="en-US" sz="1500">
              <a:latin typeface="한컴 윤고딕 230"/>
              <a:ea typeface="한컴 윤고딕 230"/>
              <a:cs typeface="Calibri"/>
            </a:endParaRPr>
          </a:p>
          <a:p>
            <a:pPr marL="266700" lvl="0" indent="-306700" algn="just">
              <a:lnSpc>
                <a:spcPct val="130000"/>
              </a:lnSpc>
              <a:spcBef>
                <a:spcPts val="0"/>
              </a:spcBef>
              <a:buFont typeface="Wingdings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금융투자업으로서 신탁업을 영위하기 </a:t>
            </a:r>
            <a:r>
              <a:rPr sz="2000" b="0" i="0" u="none" strike="noStrike" spc="50">
                <a:solidFill>
                  <a:srgbClr val="000000"/>
                </a:solidFill>
                <a:latin typeface="한컴 윤고딕 230"/>
                <a:cs typeface="Calibri"/>
              </a:rPr>
              <a:t>위해 금융위원회의 인가가 필요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자본시장법 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11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조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) </a:t>
            </a:r>
          </a:p>
          <a:p>
            <a:pPr marL="279400" lvl="0" indent="-2794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500" b="0" i="0" u="none" strike="noStrike">
              <a:solidFill>
                <a:srgbClr val="000000"/>
              </a:solidFill>
              <a:latin typeface="한컴 윤고딕 230"/>
              <a:ea typeface="한컴 윤고딕 230"/>
              <a:cs typeface="Calibri"/>
            </a:endParaRPr>
          </a:p>
          <a:p>
            <a:pPr marL="279400" lvl="0" indent="-2794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/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2023.9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월말 기준 인가 받은 신탁업자는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61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개사 </a:t>
            </a:r>
          </a:p>
          <a:p>
            <a:pPr marL="647550" lvl="2" indent="-2856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부동산신탁업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 라이선스가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 아닌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종합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/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금전신탁 라이선스를 보유한 신탁업자는 모두 은행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증권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Calibri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보험업을 영위하는 겸영신탁업자</a:t>
            </a:r>
            <a:r>
              <a:rPr lang="en-US" altLang="ko-KR" sz="19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(</a:t>
            </a:r>
            <a:r>
              <a:rPr lang="ko-KR" altLang="en-US" sz="19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또는 겸영금융투자업자</a:t>
            </a:r>
            <a:r>
              <a:rPr lang="en-US" altLang="ko-KR" sz="19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/</a:t>
            </a:r>
            <a:r>
              <a:rPr lang="ko-KR" altLang="en-US" sz="19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금투업자</a:t>
            </a:r>
            <a:r>
              <a:rPr lang="en-US" altLang="ko-KR" sz="19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)</a:t>
            </a:r>
          </a:p>
          <a:p>
            <a:pPr marL="647550" lvl="2" indent="-285600" algn="just">
              <a:lnSpc>
                <a:spcPct val="130000"/>
              </a:lnSpc>
              <a:spcBef>
                <a:spcPts val="0"/>
              </a:spcBef>
              <a:buFont typeface="Arial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전업신탁회사는 부동산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Calibri"/>
              </a:rPr>
              <a:t>신탁업만 영위하는 부동산신탁사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267450" y="200002"/>
          <a:ext cx="5725643" cy="6483435"/>
        </p:xfrm>
        <a:graphic>
          <a:graphicData uri="http://schemas.openxmlformats.org/drawingml/2006/table">
            <a:tbl>
              <a:tblPr firstRow="1" bandRow="1"/>
              <a:tblGrid>
                <a:gridCol w="64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6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2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7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0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4717"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구 분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회사수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회 사 명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종합</a:t>
                      </a:r>
                    </a:p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(4-1-1)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금전</a:t>
                      </a:r>
                    </a:p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(4-11-1)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1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부동산</a:t>
                      </a:r>
                    </a:p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900" b="1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(4</a:t>
                      </a:r>
                      <a:r>
                        <a:rPr lang="EN-US" sz="900" b="1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-121-1</a:t>
                      </a:r>
                      <a:r>
                        <a:rPr lang="EN-US" sz="900" b="1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)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244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은행</a:t>
                      </a:r>
                    </a:p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</a:t>
                      </a: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국내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)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16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신한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우리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SC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제일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KEB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하나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</a:p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씨티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국민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대구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부산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광주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경남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</a:p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산업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기업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농협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수협</a:t>
                      </a:r>
                      <a:r>
                        <a:rPr lang="EN-US"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8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전북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65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제주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외은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도이치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홍콩상하이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3884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증권사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21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HMC, NH, </a:t>
                      </a:r>
                      <a:r>
                        <a:rPr lang="EN-US"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SK, </a:t>
                      </a:r>
                      <a:r>
                        <a:rPr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교보</a:t>
                      </a:r>
                      <a:r>
                        <a:rPr lang="EN-US"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대신</a:t>
                      </a:r>
                      <a:r>
                        <a:rPr lang="EN-US"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동부</a:t>
                      </a:r>
                      <a:r>
                        <a:rPr lang="EN-US" sz="11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메리츠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미래에셋대우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삼성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신영</a:t>
                      </a:r>
                      <a:r>
                        <a:rPr lang="EN-US"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신한</a:t>
                      </a:r>
                      <a:r>
                        <a:rPr lang="EN-US"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유안타</a:t>
                      </a:r>
                      <a:r>
                        <a:rPr lang="EN-US"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유진</a:t>
                      </a:r>
                      <a:r>
                        <a:rPr lang="EN-US"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하나대투</a:t>
                      </a:r>
                      <a:r>
                        <a:rPr lang="EN-US" sz="1100" b="0" i="0" u="none" strike="noStrike" spc="-10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  <a:r>
                        <a:rPr sz="11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한투</a:t>
                      </a:r>
                      <a:r>
                        <a:rPr lang="EN-US" sz="11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한화</a:t>
                      </a:r>
                      <a:r>
                        <a:rPr lang="EN-US" sz="11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KB, IBK, </a:t>
                      </a:r>
                      <a:r>
                        <a:rPr sz="11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키움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65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하이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한국포스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490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보험사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7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미래에셋생명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삼성생명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</a:p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한화생명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흥국생명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665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교보생명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삼성화재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KB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손보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454"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기타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한국증권금융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01165"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부신사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14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lvl="0" indent="-762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한국토지신탁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KB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부동산신탁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대한토지신탁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교보자산신탁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한국자산신탁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하나자산신탁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코람코자산신탁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신한자산신탁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우리자산신탁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무궁화신탁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코리아신탁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대신자산신탁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신영부동산신탁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</a:p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1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한국투자부동산신탁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○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계</a:t>
                      </a:r>
                    </a:p>
                  </a:txBody>
                  <a:tcPr anchor="ctr">
                    <a:lnL w="0">
                      <a:noFill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61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-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38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9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14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25908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1.</a:t>
            </a:r>
            <a:r>
              <a:rPr lang="ko-KR" altLang="en-US"/>
              <a:t> 신탁업 진입규제</a:t>
            </a:r>
            <a:r>
              <a:rPr lang="en-US" altLang="ko-KR"/>
              <a:t>(1)</a:t>
            </a:r>
            <a:r>
              <a:rPr lang="ko-KR" altLang="en-US"/>
              <a:t>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2274" y="1308100"/>
            <a:ext cx="10961438" cy="4960939"/>
          </a:xfrm>
        </p:spPr>
        <p:txBody>
          <a:bodyPr/>
          <a:lstStyle/>
          <a:p>
            <a:pPr marL="266700" lvl="0" indent="-306700" algn="just">
              <a:lnSpc>
                <a:spcPct val="130000"/>
              </a:lnSpc>
              <a:spcBef>
                <a:spcPts val="0"/>
              </a:spcBef>
              <a:buFont typeface="Wingdings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신탁업 인가단위는 자본시장법에서 규정함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시행령 별표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466575" lvl="1" indent="-285600" algn="just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자본시장법 시행령은 신탁업자의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신탁재산별로 인가단위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를 구분</a:t>
            </a:r>
          </a:p>
          <a:p>
            <a:pPr marL="466575" lvl="1" indent="-285600" algn="just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자본시장법은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신탁재산에 대하여 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7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가지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로 규정하고 있음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자본시장법 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103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조제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1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항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0" lvl="0" indent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2000" b="1" i="0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     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1. 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금전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2.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증권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3.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금전채권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4.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동산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5.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부동산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6.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지상권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/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전세권</a:t>
            </a:r>
            <a:r>
              <a:rPr lang="EN-US" sz="2000" b="1" i="0" u="sng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7.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무체재산권</a:t>
            </a:r>
          </a:p>
          <a:p>
            <a:pPr marL="466575" lvl="1" indent="-285600" algn="just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신탁재산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(7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가지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에 대해 취급할 수 있는 재산을 구분하여 신탁업 인가단위를 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4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가지로 분류함</a:t>
            </a: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52322" y="3559342"/>
          <a:ext cx="10487352" cy="2527587"/>
        </p:xfrm>
        <a:graphic>
          <a:graphicData uri="http://schemas.openxmlformats.org/drawingml/2006/table">
            <a:tbl>
              <a:tblPr firstRow="1" bandRow="1"/>
              <a:tblGrid>
                <a:gridCol w="1173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8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96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24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669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6608"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구분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금전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증권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금전채권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동산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부동산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지상권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/</a:t>
                      </a: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전세권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무체재산권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비고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AF3D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종합</a:t>
                      </a:r>
                    </a:p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금전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+</a:t>
                      </a: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비금전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0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i="0" u="none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△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부동산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</a:t>
                      </a:r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:</a:t>
                      </a:r>
                      <a:r>
                        <a:rPr lang="ko-KR" altLang="en-US" sz="1400" b="0" i="0" u="none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△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 </a:t>
                      </a:r>
                    </a:p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부동산개발사업</a:t>
                      </a:r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금전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0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비금전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0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i="0" u="none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△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3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부동산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0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O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FE6F7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X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400">
                        <a:latin typeface="한컴 윤고딕 230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dirty="0"/>
              <a:t>1.</a:t>
            </a:r>
            <a:r>
              <a:rPr lang="ko-KR" altLang="en-US" dirty="0"/>
              <a:t> </a:t>
            </a:r>
            <a:r>
              <a:rPr lang="ko-KR" altLang="en-US" dirty="0" err="1"/>
              <a:t>신탁업</a:t>
            </a:r>
            <a:r>
              <a:rPr lang="ko-KR" altLang="en-US" dirty="0"/>
              <a:t> 진입규제</a:t>
            </a:r>
            <a:r>
              <a:rPr lang="en-US" altLang="ko-KR" dirty="0"/>
              <a:t>(2)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2274" y="1308100"/>
            <a:ext cx="10961438" cy="4960939"/>
          </a:xfrm>
        </p:spPr>
        <p:txBody>
          <a:bodyPr/>
          <a:lstStyle/>
          <a:p>
            <a:pPr marL="508000" lvl="0" indent="-508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defRPr/>
            </a:pP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그런데</a:t>
            </a:r>
            <a:r>
              <a:rPr lang="EN-US" sz="1900" b="0" i="0" u="none" strike="noStrike" spc="2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종합라이센스를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갖고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있는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신탁업자의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경우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단위의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범위로는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부동산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신탁업을</a:t>
            </a:r>
            <a:r>
              <a:rPr sz="1900" b="0" i="0" u="none" strike="noStrike" spc="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영위할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있으나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인가단위와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달리</a:t>
            </a:r>
            <a:r>
              <a:rPr lang="EN-US" sz="1900" b="0" i="0" u="none" strike="noStrike" spc="1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전업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부동산신탁회사가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영위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중인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토지신탁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</a:t>
            </a:r>
            <a:r>
              <a:rPr lang="en-US" altLang="ko-KR"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토지를 수탁 받아 상가 등으로 개발하여 분양</a:t>
            </a:r>
            <a:r>
              <a:rPr lang="en-US" altLang="ko-KR"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sz="1900" b="0" i="0" u="none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를 </a:t>
            </a: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겸영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영위할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없도록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행정지도를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통해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규율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: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겸영신탁사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토지신탁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취급제한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(2015.9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월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~)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1900" b="0" i="0" u="none" strike="noStrike" dirty="0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1900" b="0" i="0" u="none" strike="noStrike" dirty="0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1900" b="0" i="0" u="none" strike="noStrike" dirty="0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466575" lvl="1" indent="-285600" algn="just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1900" b="0" i="0" u="none" strike="noStrike" dirty="0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622300" lvl="0" indent="-6223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defRPr/>
            </a:pP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행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정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지도를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통해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종합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라이센스를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보유한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겸영신탁업자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에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대해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토지신탁업을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불허하는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것은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법적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근거가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취약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→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최근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금융위는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전업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부동산신탁업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라이센스를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받은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자에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한해서만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부동산</a:t>
            </a:r>
            <a:r>
              <a:rPr lang="ko-KR" altLang="en-US"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개발목적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신탁업을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영위할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있도록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자본시장법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시행령의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인가단위를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수정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추진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(2024.3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월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622300" lvl="0" indent="-622300" algn="just">
              <a:spcBef>
                <a:spcPts val="0"/>
              </a:spcBef>
              <a:spcAft>
                <a:spcPts val="0"/>
              </a:spcAft>
              <a:buFont typeface="Wingdings"/>
              <a:defRPr/>
            </a:pPr>
            <a:endParaRPr lang="EN-US" sz="1900" b="0" i="0" u="none" strike="noStrike" dirty="0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304800" lvl="0" indent="-3048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0" i="0" u="none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결론적으로</a:t>
            </a:r>
            <a:r>
              <a:rPr lang="EN-US" sz="1900" b="0" i="0" u="none" strike="noStrike" spc="1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부동산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ko-KR" altLang="en-US"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개발목적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신탁업을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제외한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금전신탁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등의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신탁업은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은행</a:t>
            </a:r>
            <a:r>
              <a:rPr lang="EN-US" sz="1900" b="0" i="0" u="sng" strike="noStrike" spc="1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증권</a:t>
            </a:r>
            <a:r>
              <a:rPr lang="EN-US" sz="1900" b="0" i="0" u="sng" strike="noStrike" spc="1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보험업을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spc="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영위하는</a:t>
            </a:r>
            <a:r>
              <a:rPr sz="1900" b="0" i="0" u="sng" strike="noStrike" spc="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금융회사가</a:t>
            </a:r>
            <a:r>
              <a:rPr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금융업</a:t>
            </a:r>
            <a:r>
              <a:rPr sz="1900" b="1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기반으로</a:t>
            </a:r>
            <a:r>
              <a:rPr sz="1900" b="1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겸영으로</a:t>
            </a:r>
            <a:r>
              <a:rPr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영위하고</a:t>
            </a:r>
            <a:r>
              <a:rPr sz="1900" b="1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있음</a:t>
            </a:r>
            <a:endParaRPr sz="1900" b="1" i="0" u="sng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985763"/>
              </p:ext>
            </p:extLst>
          </p:nvPr>
        </p:nvGraphicFramePr>
        <p:xfrm>
          <a:off x="441960" y="3314700"/>
          <a:ext cx="11308080" cy="835893"/>
        </p:xfrm>
        <a:graphic>
          <a:graphicData uri="http://schemas.openxmlformats.org/drawingml/2006/table">
            <a:tbl>
              <a:tblPr firstRow="1" bandRow="1"/>
              <a:tblGrid>
                <a:gridCol w="11308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5893">
                <a:tc>
                  <a:txBody>
                    <a:bodyPr/>
                    <a:lstStyle/>
                    <a:p>
                      <a:pPr marL="622300" lvl="0" indent="-6223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[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참고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]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겸영신탁업자의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토지신탁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업무제한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필요성</a:t>
                      </a:r>
                      <a:r>
                        <a:rPr lang="ko-KR" alt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lang="en-US" altLang="ko-KR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:</a:t>
                      </a:r>
                      <a:r>
                        <a:rPr lang="ko-KR" alt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토지신탁은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부동산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신탁회사가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부동산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시행사로서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개발주체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역할을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하는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것을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허용하는</a:t>
                      </a:r>
                      <a:r>
                        <a:rPr sz="1700" b="0" i="0" u="none" strike="noStrike" spc="-10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spc="-10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제도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로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금융업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기반의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겸영신탁사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은행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증권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등</a:t>
                      </a: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의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영위는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부적절하다는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정책적</a:t>
                      </a:r>
                      <a:r>
                        <a:rPr sz="1700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sz="1700"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판단</a:t>
                      </a:r>
                      <a:endParaRPr sz="1700" b="0" i="0" u="none" strike="noStrike" dirty="0">
                        <a:solidFill>
                          <a:srgbClr val="000000"/>
                        </a:solidFill>
                        <a:latin typeface="한컴 윤고딕 230"/>
                        <a:cs typeface="함초롬바탕"/>
                      </a:endParaRP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1.</a:t>
            </a:r>
            <a:r>
              <a:rPr lang="ko-KR" altLang="en-US"/>
              <a:t> 금융회사의 신탁업 영위 현황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5999" y="695302"/>
            <a:ext cx="5819273" cy="5906687"/>
          </a:xfrm>
        </p:spPr>
        <p:txBody>
          <a:bodyPr/>
          <a:lstStyle/>
          <a:p>
            <a:pPr marL="279400" lvl="0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[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현황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]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부동산신탁을 제외할 경우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국내 신탁업은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특정 금전신탁 중심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ko-KR" altLang="en-US"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금융사의 </a:t>
            </a:r>
            <a:r>
              <a:rPr b="0" i="0" u="none" strike="noStrike" spc="-30">
                <a:solidFill>
                  <a:srgbClr val="000000"/>
                </a:solidFill>
                <a:latin typeface="한컴 윤고딕 230"/>
                <a:cs typeface="함초롬바탕"/>
              </a:rPr>
              <a:t>신탁은 금융회사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 </a:t>
            </a:r>
            <a:r>
              <a:rPr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금융상</a:t>
            </a:r>
            <a:r>
              <a:rPr b="1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품을 판매하기 위한 금전신탁 중심</a:t>
            </a:r>
            <a:r>
              <a:rPr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으로 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발전되어왔다는 지적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우리금융연구소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2024)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편입상품을 신탁업자가 미리 정한 소위 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</a:rPr>
              <a:t>‘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상품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성 신탁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’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은행 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ELT, 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증권사 예금형 신탁 등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625475" lvl="1" indent="-4445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미국</a:t>
            </a:r>
            <a:r>
              <a:rPr lang="EN-US" b="0" i="0" u="none" strike="noStrike" spc="6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영국 등 해외</a:t>
            </a:r>
            <a:r>
              <a:rPr lang="ko-KR" altLang="en-US"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는</a:t>
            </a:r>
            <a:r>
              <a:rPr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 가계</a:t>
            </a:r>
            <a:r>
              <a:rPr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재</a:t>
            </a:r>
            <a:r>
              <a:rPr b="0" i="0" u="none" strike="noStrike" spc="30">
                <a:solidFill>
                  <a:srgbClr val="000000"/>
                </a:solidFill>
                <a:latin typeface="한컴 윤고딕 230"/>
                <a:cs typeface="함초롬바탕"/>
              </a:rPr>
              <a:t>산을 </a:t>
            </a:r>
            <a:r>
              <a:rPr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유연하게 관리하는 종합재산신탁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으로 활용되는 </a:t>
            </a:r>
            <a:r>
              <a:rPr lang="ko-KR" altLang="en-US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반면</a:t>
            </a:r>
            <a:r>
              <a:rPr lang="en-US" altLang="ko-KR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lang="ko-KR" altLang="en-US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우리나라는</a:t>
            </a:r>
            <a:r>
              <a:rPr lang="EN-US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가계자산의 신탁활용도가 </a:t>
            </a:r>
            <a:r>
              <a:rPr b="0" i="0" u="none" strike="noStrike" spc="-30">
                <a:solidFill>
                  <a:srgbClr val="000000"/>
                </a:solidFill>
                <a:latin typeface="한컴 윤고딕 230"/>
                <a:cs typeface="함초롬바탕"/>
              </a:rPr>
              <a:t>낮음</a:t>
            </a:r>
          </a:p>
          <a:p>
            <a:pPr marL="444500" lvl="0" indent="-4445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279400" lvl="0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[</a:t>
            </a:r>
            <a:r>
              <a:rPr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개선을 위한 정책 방향</a:t>
            </a:r>
            <a:r>
              <a:rPr lang="EN-US" sz="200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]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금융위는 고령화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국민재산축적 등으로 적극적인 자산관리에 대한 가계자산 수요가 커지는 상황을 감안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신탁이 금융투자상품으로 제한적 사용되지 않도록 개선해 나갈 계획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(2022.10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월 </a:t>
            </a:r>
            <a:r>
              <a:rPr lang="ko-KR" altLang="en-US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금융위 </a:t>
            </a:r>
            <a:r>
              <a:rPr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발표</a:t>
            </a:r>
            <a:r>
              <a:rPr lang="EN-US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31799" y="1063585"/>
          <a:ext cx="5121331" cy="5475998"/>
        </p:xfrm>
        <a:graphic>
          <a:graphicData uri="http://schemas.openxmlformats.org/drawingml/2006/table">
            <a:tbl>
              <a:tblPr firstRow="1" bandRow="1"/>
              <a:tblGrid>
                <a:gridCol w="80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377">
                <a:tc rowSpan="2" gridSpan="2"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구 분</a:t>
                      </a:r>
                    </a:p>
                  </a:txBody>
                  <a:tcPr anchor="ctr"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’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22</a:t>
                      </a: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년말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1" i="0" u="none" strike="noStrike" spc="-3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’23.6</a:t>
                      </a:r>
                      <a:r>
                        <a:rPr sz="1500" b="1" i="0" u="none" strike="noStrike" spc="-3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월말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0">
                      <a:noFill/>
                    </a:lnR>
                    <a:lnT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500">
                          <a:latin typeface="한컴 윤고딕 230"/>
                        </a:rPr>
                        <a:t>단위</a:t>
                      </a:r>
                      <a:r>
                        <a:rPr lang="en-US" altLang="ko-KR" sz="1500">
                          <a:latin typeface="한컴 윤고딕 230"/>
                        </a:rPr>
                        <a:t>:</a:t>
                      </a:r>
                      <a:r>
                        <a:rPr lang="ko-KR" altLang="en-US" sz="1500">
                          <a:latin typeface="한컴 윤고딕 230"/>
                        </a:rPr>
                        <a:t>조원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77">
                <a:tc gridSpan="2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비중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(%)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3F4E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537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금전</a:t>
                      </a:r>
                    </a:p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신탁</a:t>
                      </a:r>
                    </a:p>
                  </a:txBody>
                  <a:tcPr anchor="ctr"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불특정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15.2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14.7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1.2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537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특 정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574.9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576.6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45.5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537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</a:t>
                      </a: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퇴직연금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)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(254.4)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(262.6)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20.7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537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소 계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590.1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591.3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46.7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537">
                <a:tc rowSpan="4"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재산</a:t>
                      </a:r>
                    </a:p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신탁</a:t>
                      </a:r>
                    </a:p>
                  </a:txBody>
                  <a:tcPr anchor="ctr"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부동산신탁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460.1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469.0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37.0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537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금전채권신탁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170.2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204.3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16.1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537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 spc="-9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유가증권신탁 등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2.7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2.0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0.2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0">
                      <a:noFill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384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소 계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632.9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675.2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53.3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T>
                    <a:lnB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4537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0" i="0" u="none" strike="noStrike" spc="-9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종합재산신탁 등</a:t>
                      </a:r>
                    </a:p>
                  </a:txBody>
                  <a:tcPr anchor="ctr"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0.8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0.7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0.1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7219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500" b="1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계</a:t>
                      </a:r>
                    </a:p>
                  </a:txBody>
                  <a:tcPr anchor="ctr">
                    <a:lnL w="0">
                      <a:noFill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1,223.9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1267.2</a:t>
                      </a:r>
                    </a:p>
                  </a:txBody>
                  <a:tcPr anchor="ctr">
                    <a:lnL w="381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100.0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ysDash"/>
                    </a:lnL>
                    <a:lnR w="0">
                      <a:noFill/>
                    </a:lnR>
                    <a:lnT w="30099" cmpd="dbl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30099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CD8E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2.</a:t>
            </a:r>
            <a:r>
              <a:rPr lang="ko-KR" altLang="en-US"/>
              <a:t> 종합재산신탁 </a:t>
            </a:r>
            <a:r>
              <a:rPr lang="en-US" altLang="ko-KR"/>
              <a:t>-</a:t>
            </a:r>
            <a:r>
              <a:rPr lang="ko-KR" altLang="en-US"/>
              <a:t> 개요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2274" y="1308100"/>
            <a:ext cx="10961438" cy="4960939"/>
          </a:xfrm>
        </p:spPr>
        <p:txBody>
          <a:bodyPr/>
          <a:lstStyle/>
          <a:p>
            <a:pPr marL="279400" lvl="0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종합재산신탁의 의미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: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자본시장법 제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103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조제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2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항 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“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신탁업자는 하나의 신탁계약에 의하여 위탁자로부터 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1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항 각 호의 재산 중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둘 이상의 재산을 종합하여 수탁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할 수 있다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.”</a:t>
            </a:r>
          </a:p>
          <a:p>
            <a:pPr marL="419100" lvl="0" indent="-4191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0" i="0" u="none" strike="noStrike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279400" lvl="0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종합재산신탁 도입 연혁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[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미국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]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개인신탁이 기본적으로 종합재산신탁 체제로 발전 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[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일본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] 1982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년 포괄신탁이라는 종합재산신탁제도를 도입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[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한국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]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신탁업의 일종으로 종합재산신탁 제도는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2004.12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월 신탁업법 개정으로 도입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·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시행됨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buFont typeface="Wingdings"/>
              <a:buChar char="ü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은행 약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5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천억원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증권 약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천억원 수탁고 </a:t>
            </a:r>
          </a:p>
          <a:p>
            <a:pPr marL="558800" lvl="0" indent="-5588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419100" lvl="0" indent="-4191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종합재산신탁의 기능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sz="2000" b="0" i="0" u="none" strike="noStrike" spc="20">
                <a:solidFill>
                  <a:srgbClr val="000000"/>
                </a:solidFill>
                <a:latin typeface="한컴 윤고딕 230"/>
                <a:cs typeface="함초롬바탕"/>
              </a:rPr>
              <a:t>단일 계약에 의해 금전</a:t>
            </a:r>
            <a:r>
              <a:rPr lang="EN-US" sz="2000" b="0" i="0" u="none" strike="noStrike" spc="2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 spc="20">
                <a:solidFill>
                  <a:srgbClr val="000000"/>
                </a:solidFill>
                <a:latin typeface="한컴 윤고딕 230"/>
                <a:cs typeface="함초롬바탕"/>
              </a:rPr>
              <a:t>유가증권</a:t>
            </a:r>
            <a:r>
              <a:rPr lang="EN-US" sz="2000" b="0" i="0" u="none" strike="noStrike" spc="2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 spc="20">
                <a:solidFill>
                  <a:srgbClr val="000000"/>
                </a:solidFill>
                <a:latin typeface="한컴 윤고딕 230"/>
                <a:cs typeface="함초롬바탕"/>
              </a:rPr>
              <a:t>부동산</a:t>
            </a:r>
            <a:r>
              <a:rPr lang="EN-US" sz="2000" b="0" i="0" u="none" strike="noStrike" spc="2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 spc="20">
                <a:solidFill>
                  <a:srgbClr val="000000"/>
                </a:solidFill>
                <a:latin typeface="한컴 윤고딕 230"/>
                <a:cs typeface="함초롬바탕"/>
              </a:rPr>
              <a:t>무체재산권 등 여러유형의 재산을 함께 수탁하여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통</a:t>
            </a:r>
            <a:r>
              <a:rPr sz="2000" b="0" i="0" u="none" strike="noStrike">
                <a:solidFill>
                  <a:srgbClr val="000000"/>
                </a:solidFill>
                <a:latin typeface="한컴 윤고딕 240"/>
                <a:ea typeface="한컴 윤고딕 240"/>
                <a:cs typeface="함초롬바탕"/>
              </a:rPr>
              <a:t>합 관리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40"/>
                <a:ea typeface="한컴 윤고딕 240"/>
              </a:rPr>
              <a:t>·</a:t>
            </a:r>
            <a:r>
              <a:rPr sz="2000" b="0" i="0" u="none" strike="noStrike">
                <a:solidFill>
                  <a:srgbClr val="000000"/>
                </a:solidFill>
                <a:latin typeface="한컴 윤고딕 240"/>
                <a:ea typeface="한컴 윤고딕 240"/>
                <a:cs typeface="함초롬바탕"/>
              </a:rPr>
              <a:t>운용할 수 있는 신탁으로 </a:t>
            </a:r>
            <a:r>
              <a:rPr sz="2000" b="1" i="0" u="none" strike="noStrike">
                <a:solidFill>
                  <a:srgbClr val="000000"/>
                </a:solidFill>
                <a:latin typeface="한컴 윤고딕 240"/>
                <a:ea typeface="한컴 윤고딕 240"/>
                <a:cs typeface="함초롬바탕"/>
              </a:rPr>
              <a:t>복잡한 법률과 세무 등의 서비스가 수반되는 특징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40"/>
                <a:ea typeface="한컴 윤고딕 240"/>
                <a:cs typeface="함초롬바탕"/>
              </a:rPr>
              <a:t>위탁자 입장에서 종합재산관리 기능에 최적화된 서비스를 제공받을 수 있는 가능성</a:t>
            </a:r>
            <a:endParaRPr lang="EN-US" sz="2000" b="0" i="0" u="none" strike="noStrike">
              <a:solidFill>
                <a:srgbClr val="000000"/>
              </a:solidFill>
              <a:latin typeface="한컴 윤고딕 240"/>
              <a:ea typeface="한컴 윤고딕 24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2.</a:t>
            </a:r>
            <a:r>
              <a:rPr lang="ko-KR" altLang="en-US"/>
              <a:t> 종합재산신탁 </a:t>
            </a:r>
            <a:r>
              <a:rPr lang="en-US" altLang="ko-KR"/>
              <a:t>-</a:t>
            </a:r>
            <a:r>
              <a:rPr lang="ko-KR" altLang="en-US"/>
              <a:t> 활성화 방안</a:t>
            </a:r>
            <a:r>
              <a:rPr lang="en-US" altLang="ko-KR"/>
              <a:t>(1),</a:t>
            </a:r>
            <a:r>
              <a:rPr lang="ko-KR" altLang="en-US"/>
              <a:t> </a:t>
            </a:r>
            <a:r>
              <a:rPr lang="en-US" altLang="ko-KR" sz="3400"/>
              <a:t>2022.10</a:t>
            </a:r>
            <a:r>
              <a:rPr lang="ko-KR" altLang="en-US" sz="3400"/>
              <a:t>월 금융위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4000" lvl="0" indent="-4440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 취급재산을 일부 확대</a:t>
            </a:r>
          </a:p>
          <a:p>
            <a:pPr marL="466575" lvl="1" indent="-285600" algn="just">
              <a:lnSpc>
                <a:spcPct val="15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현재 열거된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7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종의 신탁 가능 재산 외 채무와 담보권도 추가하는 방안 추진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(21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대 국회 폐기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</a:p>
          <a:p>
            <a:pPr marL="466575" lvl="1" indent="-285600" algn="just">
              <a:lnSpc>
                <a:spcPct val="150000"/>
              </a:lnSpc>
              <a:spcBef>
                <a:spcPts val="0"/>
              </a:spcBef>
              <a:buFont typeface="Arial"/>
              <a:buChar char="•"/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466575" lvl="1" indent="-285600" algn="just">
              <a:lnSpc>
                <a:spcPct val="150000"/>
              </a:lnSpc>
              <a:spcBef>
                <a:spcPts val="0"/>
              </a:spcBef>
              <a:buFont typeface="Arial"/>
              <a:buChar char="•"/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279400" lvl="0" indent="-2794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31800" y="2447606"/>
          <a:ext cx="11100435" cy="3763095"/>
        </p:xfrm>
        <a:graphic>
          <a:graphicData uri="http://schemas.openxmlformats.org/drawingml/2006/table">
            <a:tbl>
              <a:tblPr firstRow="1" bandRow="1">
                <a:tableStyleId>{58434622-EB23-4116-B64D-77ABC2444493}</a:tableStyleId>
              </a:tblPr>
              <a:tblGrid>
                <a:gridCol w="555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5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629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>
                          <a:solidFill>
                            <a:schemeClr val="accent2"/>
                          </a:solidFill>
                          <a:latin typeface="한컴 윤고딕 230"/>
                        </a:rPr>
                        <a:t>현행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>
                          <a:solidFill>
                            <a:schemeClr val="accent2"/>
                          </a:solidFill>
                          <a:latin typeface="한컴 윤고딕 230"/>
                        </a:rPr>
                        <a:t>개정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669">
                <a:tc>
                  <a:txBody>
                    <a:bodyPr/>
                    <a:lstStyle/>
                    <a:p>
                      <a:pPr marL="355600" lvl="0" indent="-177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제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103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조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신탁재산의 제한 등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① 신탁업자는 다음 각 호의 </a:t>
                      </a:r>
                      <a:r>
                        <a:rPr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재산 외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의 재산을 수탁할 수 없다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endParaRPr lang="ko-KR" altLang="en-US" sz="1700">
                        <a:solidFill>
                          <a:schemeClr val="accent2"/>
                        </a:solidFill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30000"/>
                        </a:lnSpc>
                        <a:defRPr/>
                      </a:pPr>
                      <a:r>
                        <a:rPr lang="ko-KR" altLang="en-US" sz="1700">
                          <a:solidFill>
                            <a:schemeClr val="accent2"/>
                          </a:solidFill>
                          <a:latin typeface="한컴 윤고딕 230"/>
                        </a:rPr>
                        <a:t>제103조(신탁재산의 제한 등) ① ------------------- 재산(해당 재산과 직접적으로 관련된 채무를 포함하되, 수익자 보호 및 건전한 거래질서를 저해할 우려가 있는 경우로서 대통령령으로 정하는 경우를 제외한다) 외---.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465">
                <a:tc>
                  <a:txBody>
                    <a:bodyPr/>
                    <a:lstStyle/>
                    <a:p>
                      <a:pPr marL="609600" lvl="0" indent="-304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1. 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∼ 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7. (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생 략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700">
                        <a:solidFill>
                          <a:schemeClr val="accent2"/>
                        </a:solidFill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0" lvl="0" indent="-304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1. 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∼ 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7. (</a:t>
                      </a:r>
                      <a:r>
                        <a:rPr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현행과 같음</a:t>
                      </a:r>
                      <a:r>
                        <a:rPr lang="EN-US" sz="1700" i="0" u="none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700">
                        <a:solidFill>
                          <a:schemeClr val="accent2"/>
                        </a:solidFill>
                        <a:latin typeface="한컴 윤고딕 23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1487">
                <a:tc>
                  <a:txBody>
                    <a:bodyPr/>
                    <a:lstStyle/>
                    <a:p>
                      <a:pPr marL="609600" lvl="0" indent="-304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&lt;</a:t>
                      </a:r>
                      <a:r>
                        <a:rPr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신 설</a:t>
                      </a:r>
                      <a:r>
                        <a:rPr lang="EN-US"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&gt;</a:t>
                      </a:r>
                      <a:endParaRPr lang="ko-KR" altLang="en-US" sz="1700">
                        <a:solidFill>
                          <a:schemeClr val="accent2"/>
                        </a:solidFill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0" lvl="0" indent="-304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8. </a:t>
                      </a:r>
                      <a:r>
                        <a:rPr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담보권</a:t>
                      </a:r>
                      <a:r>
                        <a:rPr lang="EN-US"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cs typeface="한양신명조"/>
                        </a:rPr>
                        <a:t>수익자 보호 및 건전한 거래질서를 저해할 우려가 없는 경우로서 대통령령으로 정하는 경우로 한정한다</a:t>
                      </a:r>
                      <a:r>
                        <a:rPr lang="EN-US" sz="1700" i="0" u="sng" strike="noStrike">
                          <a:solidFill>
                            <a:schemeClr val="accent2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700">
                        <a:solidFill>
                          <a:schemeClr val="accent2"/>
                        </a:solidFill>
                        <a:latin typeface="한컴 윤고딕 23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2.</a:t>
            </a:r>
            <a:r>
              <a:rPr lang="ko-KR" altLang="en-US"/>
              <a:t> 종합재산신탁 </a:t>
            </a:r>
            <a:r>
              <a:rPr lang="en-US" altLang="ko-KR"/>
              <a:t>-</a:t>
            </a:r>
            <a:r>
              <a:rPr lang="ko-KR" altLang="en-US"/>
              <a:t> 활성화 방안</a:t>
            </a:r>
            <a:r>
              <a:rPr lang="en-US" altLang="ko-KR"/>
              <a:t>(2),</a:t>
            </a:r>
            <a:r>
              <a:rPr lang="ko-KR" altLang="en-US"/>
              <a:t> </a:t>
            </a:r>
            <a:r>
              <a:rPr lang="en-US" altLang="ko-KR" sz="3400"/>
              <a:t>2022.10</a:t>
            </a:r>
            <a:r>
              <a:rPr lang="ko-KR" altLang="en-US" sz="3400"/>
              <a:t>월 금융위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2.</a:t>
            </a:r>
            <a:r>
              <a:rPr lang="ko-KR" altLang="en-US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전문기관을 활용한 전문적 신탁서비스 제공</a:t>
            </a:r>
          </a:p>
          <a:p>
            <a:pPr marL="460375" lvl="1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신탁재산의 특성에 따라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전문적 지식에 기반한 관리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 필요할 수 있음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금융당국의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예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위탁자가 금전신탁을 설정하면서 수탁자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금융기관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에게 자신의 사망시 반려 동물을 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전문적으로 돌봐줄 부양자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동물보호시설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를 수익자로 지정하여 정기금으로 금전을 지급하도록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함</a:t>
            </a:r>
          </a:p>
          <a:p>
            <a:pPr marL="828525" lvl="3" indent="-285600" algn="just">
              <a:lnSpc>
                <a:spcPct val="120000"/>
              </a:lnSpc>
              <a:spcBef>
                <a:spcPts val="0"/>
              </a:spcBef>
              <a:buChar char="•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수탁자인 금융기관은 수익자가 반려동물을 적절히 돌보는지 전문적 신탁감독인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동물병원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동물보호단체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변호사 등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이 필요할 수도 있음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buFont typeface="Wingdings"/>
              <a:buChar char="Ø"/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겸영신탁업자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겸영금융투자업자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또는 본업이 금융투자업자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인 금융회사가 수탁자로서 전문적인 서비스를 제공하기에는 한계가 있다는 우려가 있음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특히 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</a:rPr>
              <a:t>‘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금융회사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</a:rPr>
              <a:t>’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의 한계상 </a:t>
            </a:r>
            <a:r>
              <a:rPr sz="2000" b="1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금전 신탁 중심으로 영업 관행이 형성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함초롬바탕"/>
              </a:rPr>
              <a:t>되어 있다는 지적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  <a:defRPr/>
            </a:pPr>
            <a:endParaRPr sz="2000" b="0" i="0" u="none" strike="noStrike" spc="-1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자본시장법 개정을 통해 금융회사인 신탁업자로 하여금 신탁업 인가를 받지 않은 </a:t>
            </a:r>
            <a:r>
              <a:rPr sz="2000" b="1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제</a:t>
            </a:r>
            <a:r>
              <a:rPr lang="EN-US" sz="2000" b="1" i="0" u="none" strike="noStrike" spc="10">
                <a:solidFill>
                  <a:srgbClr val="000000"/>
                </a:solidFill>
                <a:latin typeface="한컴 윤고딕 230"/>
                <a:ea typeface="한컴 윤고딕 230"/>
              </a:rPr>
              <a:t>3</a:t>
            </a:r>
            <a:r>
              <a:rPr sz="2000" b="1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자에게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본질적 업무를 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‘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위탁</a:t>
            </a:r>
            <a:r>
              <a:rPr lang="EN-US" sz="2000" b="1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’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할 수 있도록 허용하는 방안을 추진</a:t>
            </a:r>
            <a:r>
              <a:rPr lang="ko-KR" altLang="en-US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법 개정안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21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대 국회 종료됨에 따라 폐기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</a:p>
          <a:p>
            <a:pPr marL="466575" lvl="1" indent="-285600" algn="just">
              <a:lnSpc>
                <a:spcPct val="150000"/>
              </a:lnSpc>
              <a:spcBef>
                <a:spcPts val="0"/>
              </a:spcBef>
              <a:buFont typeface="Arial"/>
              <a:buChar char="•"/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279400" lvl="0" indent="-2794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전문기관을 활용한 신탁업의 일부 아웃소싱</a:t>
            </a:r>
            <a:r>
              <a:rPr lang="en-US" altLang="ko-KR"/>
              <a:t>-</a:t>
            </a:r>
            <a:r>
              <a:rPr lang="ko-KR" altLang="en-US"/>
              <a:t>개요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5346762"/>
          </a:xfrm>
        </p:spPr>
        <p:txBody>
          <a:bodyPr/>
          <a:lstStyle/>
          <a:p>
            <a:pPr marL="330200" lvl="0" indent="-330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현행법상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하나의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계약으로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여러</a:t>
            </a:r>
            <a:r>
              <a:rPr sz="1900" b="1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재산을</a:t>
            </a:r>
            <a:r>
              <a:rPr sz="1900" b="1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받을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있는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종합재산신탁이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가능한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신탁업자도</a:t>
            </a:r>
            <a:r>
              <a:rPr sz="1900" b="0" i="0" u="none" strike="noStrike" spc="-3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3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있으나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이들은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기본적으로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인가를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받은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신탁업자는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금융회사임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sz="1900" b="1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금융투자업</a:t>
            </a:r>
            <a:r>
              <a:rPr lang="EN-US" sz="1900" b="1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/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겸영금융투자업자</a:t>
            </a:r>
            <a:r>
              <a:rPr lang="EN-US" sz="1900" b="1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→ 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‘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금융회사</a:t>
            </a:r>
            <a:r>
              <a:rPr lang="EN-US" sz="1900" b="0" i="0" u="none" strike="noStrike" spc="-10" dirty="0" err="1">
                <a:solidFill>
                  <a:srgbClr val="000000"/>
                </a:solidFill>
                <a:latin typeface="한컴 윤고딕 230"/>
                <a:ea typeface="한컴 윤고딕 230"/>
              </a:rPr>
              <a:t>’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의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한계상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금전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중심으로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영업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관행이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형성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되어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있다는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지적</a:t>
            </a: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30200" lvl="0" indent="-330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받지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않은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비금융기관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전문기관과의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협업이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활발히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이루어질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있도록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함으로써</a:t>
            </a:r>
            <a:r>
              <a:rPr lang="EN-US" sz="1900" b="0" i="0" u="none" strike="noStrike" dirty="0" err="1">
                <a:solidFill>
                  <a:srgbClr val="000000"/>
                </a:solidFill>
                <a:latin typeface="한컴 윤고딕 230"/>
                <a:ea typeface="한컴 윤고딕 230"/>
              </a:rPr>
              <a:t>,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다양한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재산을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수탁받은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신탁업자가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분야별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전문기관에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업무를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아웃소싱할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있도록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하는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방안</a:t>
            </a:r>
            <a:endParaRPr sz="1900" b="1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511175" lvl="1" indent="-330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이를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통해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보다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유연하고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전문화된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신탁서비스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를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제공할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있도록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제도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개선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방안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모색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할 필요성 제기</a:t>
            </a: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spc="-10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180975" lvl="1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※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신탁업의 본질적 업무 자본시장법 시행령 제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47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조제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1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항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①신탁계약의 체결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체결업무의 위탁은 금지 방침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및 해지 업무 ②신탁재산의 </a:t>
            </a:r>
            <a:r>
              <a:rPr lang="ko-KR" altLang="en-US"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보관∙관리업무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③신탁재산의 운용업무 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금전재산 운용업무의 위탁은 제외 방침</a:t>
            </a:r>
            <a:r>
              <a:rPr lang="en-US" altLang="ko-KR"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44500" y="2491264"/>
          <a:ext cx="11306247" cy="1233170"/>
        </p:xfrm>
        <a:graphic>
          <a:graphicData uri="http://schemas.openxmlformats.org/drawingml/2006/table">
            <a:tbl>
              <a:tblPr firstRow="1" bandRow="1"/>
              <a:tblGrid>
                <a:gridCol w="625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7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5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7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929"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업권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은행 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증권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보험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107">
                <a:tc>
                  <a:txBody>
                    <a:bodyPr/>
                    <a:lstStyle/>
                    <a:p>
                      <a:pPr lvl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회사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신한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우리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SC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제일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KEB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하나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  <a:r>
                        <a:rPr lang="ko-KR" alt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씨티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국민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대구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부산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광주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경남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산업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기업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농협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수협</a:t>
                      </a:r>
                      <a:r>
                        <a:rPr lang="EN-US"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6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전북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lvl="0" indent="-762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HMC, NH, </a:t>
                      </a:r>
                      <a:r>
                        <a:rPr lang="EN-US"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SK, </a:t>
                      </a:r>
                      <a:r>
                        <a:rPr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교보</a:t>
                      </a:r>
                      <a:r>
                        <a:rPr lang="EN-US"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대신</a:t>
                      </a:r>
                      <a:r>
                        <a:rPr lang="EN-US"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동부</a:t>
                      </a:r>
                      <a:r>
                        <a:rPr lang="EN-US"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  <a:r>
                        <a:rPr lang="ko-KR" altLang="en-US" sz="1400" b="0" i="0" u="none" strike="noStrike" spc="-5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메리츠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미래에셋대우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삼성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신영</a:t>
                      </a:r>
                      <a:r>
                        <a:rPr lang="EN-US"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신한</a:t>
                      </a:r>
                      <a:r>
                        <a:rPr lang="EN-US"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유안타</a:t>
                      </a:r>
                      <a:r>
                        <a:rPr lang="EN-US"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유진</a:t>
                      </a:r>
                      <a:r>
                        <a:rPr lang="EN-US"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하나대투</a:t>
                      </a:r>
                      <a:r>
                        <a:rPr lang="EN-US"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  <a:r>
                        <a:rPr lang="ko-KR" altLang="en-US" sz="1400" b="0" i="0" u="none" strike="noStrike" spc="-7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 </a:t>
                      </a:r>
                      <a:r>
                        <a:rPr sz="14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한투</a:t>
                      </a:r>
                      <a:r>
                        <a:rPr lang="EN-US" sz="14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한화</a:t>
                      </a:r>
                      <a:r>
                        <a:rPr lang="EN-US" sz="14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KB, IBK, </a:t>
                      </a:r>
                      <a:r>
                        <a:rPr sz="1400" b="0" i="0" u="none" strike="noStrike" spc="-20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키움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미래에셋생명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삼성생명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한화생명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  <a:cs typeface="한양중고딕"/>
                        </a:rPr>
                        <a:t>, </a:t>
                      </a:r>
                      <a:r>
                        <a:rPr sz="14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한양중고딕"/>
                        </a:rPr>
                        <a:t>흥국생명</a:t>
                      </a:r>
                    </a:p>
                  </a:txBody>
                  <a:tcPr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529786" cy="939784"/>
          </a:xfrm>
        </p:spPr>
        <p:txBody>
          <a:bodyPr/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아웃소싱 방안</a:t>
            </a:r>
            <a:r>
              <a:rPr lang="en-US" altLang="ko-KR"/>
              <a:t>(1)</a:t>
            </a:r>
            <a:r>
              <a:rPr lang="ko-KR" altLang="en-US"/>
              <a:t>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9400" lvl="0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[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업무위탁</a:t>
            </a:r>
            <a:r>
              <a:rPr lang="en-US" altLang="ko-KR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]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자본시장법은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원칙적으로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금융투자업에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대한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업무위탁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허용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겸영</a:t>
            </a:r>
            <a:r>
              <a:rPr lang="EN-US" sz="1900" b="0" i="0" u="none" strike="noStrike" dirty="0" err="1">
                <a:solidFill>
                  <a:srgbClr val="000000"/>
                </a:solidFill>
                <a:latin typeface="한컴 윤고딕 230"/>
                <a:ea typeface="한컴 윤고딕 230"/>
              </a:rPr>
              <a:t>·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부수업무도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아웃소싱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허용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460375" lvl="1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다만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금융투자업</a:t>
            </a:r>
            <a:r>
              <a:rPr lang="EN-US" sz="190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</a:t>
            </a:r>
            <a:r>
              <a:rPr lang="EN-US" sz="190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의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본질적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업무를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위탁하는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경우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수탁자는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필요</a:t>
            </a: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641350" lvl="2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인가규제를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실질적으로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회피하는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것을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방지하기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위한</a:t>
            </a:r>
            <a:r>
              <a:rPr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규제</a:t>
            </a: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641350" lvl="2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641350" lvl="2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641350" lvl="2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641350" lvl="2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641350" lvl="2" indent="-2794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393700" lvl="0" indent="-3937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[</a:t>
            </a:r>
            <a:r>
              <a:rPr lang="ko-KR" altLang="en-US" sz="190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재신탁</a:t>
            </a:r>
            <a:r>
              <a:rPr lang="en-US" altLang="ko-KR"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]</a:t>
            </a:r>
            <a:r>
              <a:rPr lang="ko-KR" altLang="en-US"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수탁자는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신탁목적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달성을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수익자의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동의를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받아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타인에게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신탁재산에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대해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신탁을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설정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할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있음</a:t>
            </a:r>
            <a:endParaRPr sz="1900" b="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574675" lvl="1" indent="-3937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原수탁자인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금융회사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가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인수한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신탁재산에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대해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제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3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수탁자에게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새로운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설정</a:t>
            </a:r>
            <a:endParaRPr lang="ko-KR" altLang="en-US" sz="19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333765"/>
              </p:ext>
            </p:extLst>
          </p:nvPr>
        </p:nvGraphicFramePr>
        <p:xfrm>
          <a:off x="508635" y="2407824"/>
          <a:ext cx="11174730" cy="2042351"/>
        </p:xfrm>
        <a:graphic>
          <a:graphicData uri="http://schemas.openxmlformats.org/drawingml/2006/table">
            <a:tbl>
              <a:tblPr firstRow="1" bandRow="1">
                <a:tableStyleId>{58739C0C-AB16-40ED-8C5A-176A687DF9E4}</a:tableStyleId>
              </a:tblPr>
              <a:tblGrid>
                <a:gridCol w="1117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자본시장법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제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42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조 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금융투자업자의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업무위탁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④ 제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항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본문에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따라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위탁받는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업무가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본질적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해당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금융투자업자가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인가를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받거나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등록을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한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업무와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직접적으로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관련된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필수업무로서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대통령령으로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정하는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말한다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이하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이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항에서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같다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인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경우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그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본질적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위탁받는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자는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그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수행에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필요한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인가를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받거나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등록을</a:t>
                      </a:r>
                      <a:r>
                        <a:rPr b="1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한 </a:t>
                      </a:r>
                      <a:r>
                        <a:rPr b="1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자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이어야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한다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 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이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경우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그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위탁받는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자가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외국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금융투자업자로서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대통령령으로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정하는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요건을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갖춘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경우에는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인가를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받거나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등록을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한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것으로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본다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       </a:t>
                      </a:r>
                    </a:p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※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 </a:t>
                      </a:r>
                      <a:r>
                        <a:rPr lang="ko-KR" altLang="en-US" b="0" i="0" u="none" strike="noStrike" dirty="0" err="1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신탁법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 제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42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신탁사무의 위임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가 있으나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,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 자본시장법 제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42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조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lang="ko-KR" altLang="en-US" b="0" i="0" u="none" strike="noStrike" dirty="0" err="1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금투업자의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 업무위탁</a:t>
                      </a:r>
                      <a:r>
                        <a:rPr lang="en-US" altLang="ko-KR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lang="ko-KR" altLang="en-US" b="0" i="0" u="none" strike="noStrike" dirty="0">
                          <a:solidFill>
                            <a:schemeClr val="dk1"/>
                          </a:solidFill>
                          <a:latin typeface="한컴 윤고딕 230"/>
                          <a:ea typeface="한컴 윤고딕 230"/>
                        </a:rPr>
                        <a:t> 우선 고려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08635" y="5724563"/>
          <a:ext cx="11174730" cy="725361"/>
        </p:xfrm>
        <a:graphic>
          <a:graphicData uri="http://schemas.openxmlformats.org/drawingml/2006/table">
            <a:tbl>
              <a:tblPr firstRow="1" bandRow="1">
                <a:tableStyleId>{58739C0C-AB16-40ED-8C5A-176A687DF9E4}</a:tableStyleId>
              </a:tblPr>
              <a:tblGrid>
                <a:gridCol w="1117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신탁법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제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조 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설정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⑤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수탁자는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신탁행위로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달리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정한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바가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없으면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목적의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달성을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위하여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필요한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경우에는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수익자의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동의를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받아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타인에게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신탁재산에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대하여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신탁을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설정할</a:t>
                      </a:r>
                      <a:r>
                        <a:rPr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수 </a:t>
                      </a:r>
                      <a:r>
                        <a:rPr b="0" i="0" u="none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있다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endParaRPr lang="ko-KR" altLang="en-US" dirty="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아웃소싱 방안</a:t>
            </a:r>
            <a:r>
              <a:rPr lang="en-US" altLang="ko-KR"/>
              <a:t>(2)</a:t>
            </a:r>
          </a:p>
        </p:txBody>
      </p:sp>
      <p:graphicFrame>
        <p:nvGraphicFramePr>
          <p:cNvPr id="3" name="내용 개체 틀 2"/>
          <p:cNvGraphicFramePr>
            <a:graphicFrameLocks noGrp="1"/>
          </p:cNvGraphicFramePr>
          <p:nvPr>
            <p:ph idx="1"/>
          </p:nvPr>
        </p:nvGraphicFramePr>
        <p:xfrm>
          <a:off x="444500" y="1018539"/>
          <a:ext cx="11311890" cy="5104956"/>
        </p:xfrm>
        <a:graphic>
          <a:graphicData uri="http://schemas.openxmlformats.org/drawingml/2006/table">
            <a:tbl>
              <a:tblPr firstRow="1" bandRow="1">
                <a:tableStyleId>{2ED4B4AC-2101-42C7-AA1C-D91BBAF4E7D8}</a:tableStyleId>
              </a:tblPr>
              <a:tblGrid>
                <a:gridCol w="1849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3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업무위탁</a:t>
                      </a:r>
                      <a:r>
                        <a:rPr lang="en-US" altLang="ko-KR" sz="1700"/>
                        <a:t>(</a:t>
                      </a:r>
                      <a:r>
                        <a:rPr lang="ko-KR" altLang="en-US" sz="1700"/>
                        <a:t>자본시장법</a:t>
                      </a:r>
                      <a:r>
                        <a:rPr lang="en-US" altLang="ko-KR" sz="17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재신탁</a:t>
                      </a:r>
                      <a:r>
                        <a:rPr lang="en-US" altLang="ko-KR" sz="1700"/>
                        <a:t>(</a:t>
                      </a:r>
                      <a:r>
                        <a:rPr lang="ko-KR" altLang="en-US" sz="1700"/>
                        <a:t>신탁법</a:t>
                      </a:r>
                      <a:r>
                        <a:rPr lang="en-US" altLang="ko-KR" sz="17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업무범위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금융투자업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겸영ㆍ부수업무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내부통제업무는 위탁이 불가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신탁 목적상 필요 범위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위탁자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원수탁자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원수탁자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수탁자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위탁받은 자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본질적 업무는 금융투자업자만 가능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재수탁자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수익자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defRPr/>
                      </a:pPr>
                      <a:r>
                        <a:rPr lang="en-US" altLang="ko-KR" sz="1600">
                          <a:latin typeface="한컴 윤고딕 23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원수탁자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계약방식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cs typeface="함초롬바탕"/>
                        </a:rPr>
                        <a:t>위탁계약</a:t>
                      </a:r>
                      <a:endParaRPr lang="ko-KR" altLang="en-US" sz="1600">
                        <a:solidFill>
                          <a:srgbClr val="FF6600"/>
                        </a:solidFill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신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탁계약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고객동의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사전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계약서류ㆍ투자설명서에 기재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/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사후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내용 변경시 통보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사전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수익자 동의</a:t>
                      </a:r>
                      <a:endParaRPr lang="en-US" altLang="ko-KR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행정절차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cs typeface="함초롬바탕"/>
                        </a:rPr>
                        <a:t>금융위에 보고</a:t>
                      </a:r>
                      <a:endParaRPr lang="ko-KR" altLang="en-US" sz="1600">
                        <a:solidFill>
                          <a:srgbClr val="FF6600"/>
                        </a:solidFill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defRPr/>
                      </a:pPr>
                      <a:r>
                        <a:rPr lang="en-US" altLang="ko-KR" sz="1600">
                          <a:latin typeface="한컴 윤고딕 23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행정조치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cs typeface="함초롬바탕"/>
                        </a:rPr>
                        <a:t>금융위 업무제한ㆍ시정명령권</a:t>
                      </a:r>
                      <a:r>
                        <a:rPr lang="ko-KR" altLang="en-US"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  <a:r>
                        <a:rPr lang="EN-US"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cs typeface="함초롬바탕"/>
                        </a:rPr>
                        <a:t>건전성ㆍ투자자보호 우려 등</a:t>
                      </a:r>
                      <a:r>
                        <a:rPr lang="EN-US"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600">
                        <a:solidFill>
                          <a:srgbClr val="FF6600"/>
                        </a:solidFill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defRPr/>
                      </a:pPr>
                      <a:r>
                        <a:rPr lang="en-US" altLang="ko-KR" sz="1600">
                          <a:latin typeface="한컴 윤고딕 23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위탁자의무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민법상 사용자책임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선임ㆍ감독 책임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수탁자의무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업무상 책임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수탁자와 동일한 책임</a:t>
                      </a:r>
                      <a:r>
                        <a:rPr lang="ko-KR" alt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 </a:t>
                      </a:r>
                    </a:p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선관ㆍ충실ㆍ원상회복의무 등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재위탁</a:t>
                      </a:r>
                      <a:r>
                        <a:rPr lang="en-US" altLang="ko-KR" sz="1700"/>
                        <a:t>/</a:t>
                      </a:r>
                      <a:r>
                        <a:rPr lang="ko-KR" altLang="en-US" sz="1700"/>
                        <a:t>재재신탁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가능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위탁자 동의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가능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cs typeface="함초롬바탕"/>
                        </a:rPr>
                        <a:t>수익자 동의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endParaRPr lang="ko-KR" altLang="en-US" sz="1600"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700"/>
                        <a:t>신탁재산 소유권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20000"/>
                        </a:lnSpc>
                        <a:defRPr/>
                      </a:pPr>
                      <a:r>
                        <a:rPr lang="ko-KR" altLang="en-US" sz="1600">
                          <a:solidFill>
                            <a:srgbClr val="FF6600"/>
                          </a:solidFill>
                          <a:latin typeface="한컴 윤고딕 230"/>
                        </a:rPr>
                        <a:t>수탁자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3700" lvl="0" indent="-3937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 i="0" u="none" strike="noStrike">
                          <a:solidFill>
                            <a:srgbClr val="FF6600"/>
                          </a:solidFill>
                          <a:latin typeface="한컴 윤고딕 230"/>
                          <a:cs typeface="함초롬바탕"/>
                        </a:rPr>
                        <a:t>재수탁자로 이전</a:t>
                      </a:r>
                      <a:endParaRPr lang="ko-KR" altLang="en-US" sz="1600">
                        <a:solidFill>
                          <a:srgbClr val="FF6600"/>
                        </a:solidFill>
                        <a:latin typeface="한컴 윤고딕 23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529786" cy="939784"/>
          </a:xfrm>
        </p:spPr>
        <p:txBody>
          <a:bodyPr/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아웃소싱 </a:t>
            </a:r>
            <a:r>
              <a:rPr lang="en-US" altLang="ko-KR"/>
              <a:t>-</a:t>
            </a:r>
            <a:r>
              <a:rPr lang="ko-KR" altLang="en-US"/>
              <a:t> 제도 개선</a:t>
            </a:r>
            <a:r>
              <a:rPr lang="en-US" altLang="ko-KR"/>
              <a:t>(1)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6700" lvl="0" indent="-3067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v"/>
              <a:defRPr/>
            </a:pPr>
            <a:r>
              <a:rPr lang="en-US" altLang="ko-KR" sz="1900" b="1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[</a:t>
            </a:r>
            <a:r>
              <a:rPr lang="ko-KR" altLang="en-US" sz="1900" b="1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문제점</a:t>
            </a:r>
            <a:r>
              <a:rPr lang="en-US" altLang="ko-KR" sz="1900" b="1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]</a:t>
            </a:r>
            <a:r>
              <a:rPr lang="ko-KR" altLang="en-US" sz="1900" b="1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전문기관</a:t>
            </a:r>
            <a:r>
              <a:rPr sz="1900" b="0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이</a:t>
            </a:r>
            <a:r>
              <a:rPr sz="1900" b="0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본질적</a:t>
            </a:r>
            <a:r>
              <a:rPr sz="1900" b="1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</a:t>
            </a:r>
            <a:r>
              <a:rPr sz="1900" b="0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를</a:t>
            </a:r>
            <a:r>
              <a:rPr lang="ko-KR" altLang="en-US" sz="1900" b="0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</a:t>
            </a:r>
            <a:r>
              <a:rPr sz="1900" b="0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받아</a:t>
            </a:r>
            <a:r>
              <a:rPr sz="1900" b="0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</a:t>
            </a:r>
            <a:r>
              <a:rPr sz="1900" b="0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서비스를</a:t>
            </a:r>
            <a:r>
              <a:rPr sz="1900" b="0" i="0" u="none" strike="noStrike" spc="-4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4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제공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하기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위해서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는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진입요건이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높은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필요</a:t>
            </a:r>
            <a:r>
              <a:rPr lang="en-US" altLang="ko-KR"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.</a:t>
            </a:r>
            <a:r>
              <a:rPr lang="ko-KR" altLang="en-US"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재신탁의 경우에는 더 그러함</a:t>
            </a:r>
            <a:r>
              <a:rPr lang="en-US" altLang="ko-KR" sz="190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</a:p>
          <a:p>
            <a:pPr marL="536575" lvl="1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반면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해외는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전문분야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업무를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ko-KR" altLang="en-US"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타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기관에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맡기는</a:t>
            </a:r>
            <a:r>
              <a:rPr sz="1900" b="0" i="0" u="none" strike="noStrike" spc="-2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2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업무위탁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자유로워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종합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관리서비스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세무・후견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서비스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등도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제공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수단으로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진화한다는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평가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1900" b="0" i="0" u="none" strike="noStrike" dirty="0">
                <a:solidFill>
                  <a:schemeClr val="dk1"/>
                </a:solidFill>
                <a:latin typeface="한컴 윤고딕 230"/>
                <a:cs typeface="함초롬바탕"/>
              </a:rPr>
              <a:t>(</a:t>
            </a:r>
            <a:r>
              <a:rPr lang="en-US" altLang="ko-KR" sz="1900" b="0" i="0" u="none" strike="noStrike" spc="-20" dirty="0">
                <a:solidFill>
                  <a:schemeClr val="dk1"/>
                </a:solidFill>
                <a:latin typeface="한컴 윤고딕 230"/>
                <a:cs typeface="함초롬바탕"/>
              </a:rPr>
              <a:t>※</a:t>
            </a:r>
            <a:r>
              <a:rPr lang="ko-KR" altLang="en-US" sz="1900" b="0" i="0" u="none" strike="noStrike" spc="-20" dirty="0">
                <a:solidFill>
                  <a:schemeClr val="dk1"/>
                </a:solidFill>
                <a:latin typeface="한컴 윤고딕 230"/>
                <a:cs typeface="함초롬바탕"/>
              </a:rPr>
              <a:t>물론 금융기관이 아닌 신탁업자의 서비스도 활성화</a:t>
            </a:r>
            <a:r>
              <a:rPr lang="en-US" altLang="ko-KR" sz="1900" b="0" i="0" u="none" strike="noStrike" spc="-20" dirty="0">
                <a:solidFill>
                  <a:schemeClr val="dk1"/>
                </a:solidFill>
                <a:latin typeface="한컴 윤고딕 230"/>
                <a:cs typeface="함초롬바탕"/>
              </a:rPr>
              <a:t>)</a:t>
            </a:r>
          </a:p>
          <a:p>
            <a:pPr marL="536575" lvl="1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sz="1900" b="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266700" lvl="0" indent="-306700" algn="just">
              <a:lnSpc>
                <a:spcPct val="120000"/>
              </a:lnSpc>
              <a:spcBef>
                <a:spcPts val="0"/>
              </a:spcBef>
              <a:buFont typeface="Wingdings"/>
              <a:buChar char="v"/>
              <a:defRPr/>
            </a:pPr>
            <a:r>
              <a:rPr lang="en-US" altLang="ko-KR"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[</a:t>
            </a:r>
            <a:r>
              <a:rPr lang="ko-KR" altLang="en-US"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특례신설 필요</a:t>
            </a:r>
            <a:r>
              <a:rPr lang="en-US" altLang="ko-KR"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]</a:t>
            </a:r>
            <a:r>
              <a:rPr lang="ko-KR" altLang="en-US"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전문기관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병원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회계</a:t>
            </a:r>
            <a:r>
              <a:rPr lang="EN-US" sz="1900" b="0" i="0" u="none" strike="noStrike" spc="-10" dirty="0" err="1">
                <a:solidFill>
                  <a:srgbClr val="000000"/>
                </a:solidFill>
                <a:latin typeface="한컴 윤고딕 230"/>
                <a:ea typeface="한컴 윤고딕 230"/>
              </a:rPr>
              <a:t>·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세무법인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등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이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전문화된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</a:t>
            </a:r>
            <a:r>
              <a:rPr sz="1900" b="1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서비스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를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제공할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있도록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관련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특례신설</a:t>
            </a:r>
            <a:r>
              <a:rPr lang="ko-KR" altLang="en-US"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</a:p>
          <a:p>
            <a:pPr marL="523875" lvl="1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신탁업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인가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없이도</a:t>
            </a:r>
            <a:r>
              <a:rPr lang="ko-KR" altLang="en-US"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다음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각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호의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요건을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갖출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경우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제</a:t>
            </a:r>
            <a:r>
              <a:rPr lang="EN-US" sz="1900" b="1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3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자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에게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본질적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업무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중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일부를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가능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하도록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규정하는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방안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수탁자</a:t>
            </a:r>
            <a:r>
              <a:rPr lang="ko-KR" altLang="en-US"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통제를 전제로 한</a:t>
            </a:r>
            <a:r>
              <a:rPr lang="en-US" altLang="ko-KR"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lang="ko-KR" altLang="en-US"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수탁자</a:t>
            </a:r>
            <a:r>
              <a:rPr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의 </a:t>
            </a:r>
            <a:r>
              <a:rPr sz="1900" b="0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기능분화의</a:t>
            </a:r>
            <a:r>
              <a:rPr sz="1900" b="0" i="0" u="sng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sng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산물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</a:p>
          <a:p>
            <a:pPr marL="793750" lvl="2" indent="-4318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즉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자본시장법상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본질적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업무의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외부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위탁이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제한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해당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금융투자업의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인가를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요함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되나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자본시장법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§42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④의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특례를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부여</a:t>
            </a:r>
            <a:endParaRPr sz="1900" b="0" i="0" u="none" strike="noStrike" dirty="0">
              <a:solidFill>
                <a:srgbClr val="000000"/>
              </a:solidFill>
              <a:latin typeface="한컴 윤고딕 230"/>
              <a:cs typeface="맑은 고딕"/>
            </a:endParaRPr>
          </a:p>
          <a:p>
            <a:pPr marL="612775" lvl="1" indent="-4318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circleNumDbPlain"/>
              <a:defRPr/>
            </a:pP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위탁자의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요건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신탁계약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체결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이후에는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수익자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의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사전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동의</a:t>
            </a:r>
            <a:endParaRPr sz="1900" b="1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793750" lvl="2" indent="-4318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[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자본법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]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업무위탁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내용을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투자자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위탁자・수익자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에게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통보하도록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규정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사후통지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 </a:t>
            </a:r>
          </a:p>
          <a:p>
            <a:pPr marL="361950" lvl="2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       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↔ 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[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신탁법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] 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신탁사무의 </a:t>
            </a:r>
            <a:r>
              <a:rPr lang="ko-KR" altLang="en-US" sz="1900" b="0" i="0" u="none" strike="noStrike" dirty="0" err="1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위임시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수익자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사전동의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맑은 고딕"/>
              </a:rPr>
              <a:t>필요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(§42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맑은 고딕"/>
              </a:rPr>
              <a:t>①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529786" cy="939784"/>
          </a:xfrm>
        </p:spPr>
        <p:txBody>
          <a:bodyPr/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아웃소싱 </a:t>
            </a:r>
            <a:r>
              <a:rPr lang="en-US" altLang="ko-KR"/>
              <a:t>-</a:t>
            </a:r>
            <a:r>
              <a:rPr lang="ko-KR" altLang="en-US"/>
              <a:t> 제도 개선</a:t>
            </a:r>
            <a:r>
              <a:rPr lang="en-US" altLang="ko-KR"/>
              <a:t>(2)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0975" lvl="1" indent="-370000" algn="just">
              <a:lnSpc>
                <a:spcPct val="120000"/>
              </a:lnSpc>
              <a:spcBef>
                <a:spcPts val="0"/>
              </a:spcBef>
              <a:buAutoNum type="circleNumDbPlain" startAt="2"/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신탁업자의 확인 의무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신탁업자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전문기관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제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3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의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전문성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재무건전성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등의 요건</a:t>
            </a:r>
            <a:r>
              <a:rPr lang="EN-US" sz="2000" b="0" i="0" u="none" strike="noStrike" baseline="30000">
                <a:solidFill>
                  <a:srgbClr val="000000"/>
                </a:solidFill>
                <a:latin typeface="한컴 윤고딕 230"/>
                <a:ea typeface="한컴 윤고딕 230"/>
              </a:rPr>
              <a:t>*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(“</a:t>
            </a:r>
            <a:r>
              <a:rPr sz="2000" b="1" i="0" u="sng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적정성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”)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의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충족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여부를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확인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하고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위탁계약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에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요건 유지 의무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포함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수탁자의 통제를 전제로 한 기능분화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</a:p>
          <a:p>
            <a:pPr marL="912925" lvl="3" indent="-370000" algn="just">
              <a:lnSpc>
                <a:spcPct val="120000"/>
              </a:lnSpc>
              <a:spcBef>
                <a:spcPts val="0"/>
              </a:spcBef>
              <a:buFont typeface="Wingdings"/>
              <a:buChar char="ü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예 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: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업무관련 업력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인적 전문성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자본 적정성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재무적 안정성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이해상충 등</a:t>
            </a:r>
          </a:p>
          <a:p>
            <a:pPr marL="550975" lvl="1" indent="-370000" algn="just">
              <a:lnSpc>
                <a:spcPct val="120000"/>
              </a:lnSpc>
              <a:spcBef>
                <a:spcPts val="0"/>
              </a:spcBef>
              <a:buAutoNum type="circleNumDbPlain" startAt="3"/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위탁 제한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금전 운용업무 위탁 금지</a:t>
            </a:r>
          </a:p>
          <a:p>
            <a:pPr marL="912925" lvl="3" indent="-370000" algn="just">
              <a:lnSpc>
                <a:spcPct val="120000"/>
              </a:lnSpc>
              <a:spcBef>
                <a:spcPts val="0"/>
              </a:spcBef>
              <a:buFont typeface="Wingdings"/>
              <a:buChar char="ü"/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금융투자업자가 전문기관이므로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타 전문기관에 위탁할 필요는 없음</a:t>
            </a:r>
          </a:p>
          <a:p>
            <a:pPr marL="550975" lvl="1" indent="-370000" algn="just">
              <a:lnSpc>
                <a:spcPct val="120000"/>
              </a:lnSpc>
              <a:spcBef>
                <a:spcPts val="0"/>
              </a:spcBef>
              <a:buAutoNum type="circleNumDbPlain" startAt="3"/>
              <a:defRPr/>
            </a:pPr>
            <a:endParaRPr lang="EN-US" sz="2000" b="0" i="0" u="none" strike="noStrike">
              <a:solidFill>
                <a:srgbClr val="000000"/>
              </a:solidFill>
              <a:latin typeface="한컴 윤고딕 230"/>
              <a:ea typeface="한컴 윤고딕 230"/>
            </a:endParaRPr>
          </a:p>
          <a:p>
            <a:pPr marL="266700" lvl="0" indent="-3067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v"/>
              <a:defRPr/>
            </a:pP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  <a:cs typeface="HY헤드라인M"/>
              </a:rPr>
              <a:t>(</a:t>
            </a: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HY헤드라인M"/>
              </a:rPr>
              <a:t>재위탁 허용 여부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  <a:cs typeface="HY헤드라인M"/>
              </a:rPr>
              <a:t>)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신탁업자로부터 위탁받은 전문기관의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재위탁을 허용할지 여부</a:t>
            </a:r>
            <a:r>
              <a:rPr lang="ko-KR" altLang="en-US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en-US" altLang="ko-KR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:</a:t>
            </a:r>
            <a:r>
              <a:rPr lang="ko-KR" altLang="en-US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신탁법상 자기집행원칙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을 감안하여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재위탁은 금지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한다는 입장</a:t>
            </a:r>
          </a:p>
          <a:p>
            <a:pPr marL="647550" lvl="2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EN-US" sz="1900" b="1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1" i="0" u="none" strike="noStrike" spc="-30">
                <a:solidFill>
                  <a:srgbClr val="000000"/>
                </a:solidFill>
                <a:latin typeface="한컴 윤고딕 230"/>
                <a:cs typeface="맑은 고딕"/>
              </a:rPr>
              <a:t>신탁법</a:t>
            </a:r>
            <a:r>
              <a:rPr lang="EN-US" sz="1900" b="1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  <a:r>
              <a:rPr sz="1900" b="0" i="0" u="none" strike="noStrike" spc="-30">
                <a:solidFill>
                  <a:srgbClr val="000000"/>
                </a:solidFill>
                <a:latin typeface="한컴 윤고딕 230"/>
                <a:cs typeface="맑은 고딕"/>
              </a:rPr>
              <a:t>특별한 규정 없음</a:t>
            </a:r>
            <a:r>
              <a:rPr lang="EN-US" sz="1900" b="0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. </a:t>
            </a:r>
            <a:r>
              <a:rPr lang="EN-US" sz="1900" b="1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1" i="0" u="none" strike="noStrike" spc="-30">
                <a:solidFill>
                  <a:srgbClr val="000000"/>
                </a:solidFill>
                <a:latin typeface="한컴 윤고딕 230"/>
                <a:cs typeface="맑은 고딕"/>
              </a:rPr>
              <a:t>민법</a:t>
            </a:r>
            <a:r>
              <a:rPr lang="EN-US" sz="1900" b="1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  <a:r>
              <a:rPr sz="1900" b="0" i="0" u="none" strike="noStrike" spc="-30">
                <a:solidFill>
                  <a:srgbClr val="000000"/>
                </a:solidFill>
                <a:latin typeface="한컴 윤고딕 230"/>
                <a:cs typeface="맑은 고딕"/>
              </a:rPr>
              <a:t>수임인은 위임인 승낙 등 제한적인 경우 제</a:t>
            </a:r>
            <a:r>
              <a:rPr lang="EN-US" sz="1900" b="0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3</a:t>
            </a:r>
            <a:r>
              <a:rPr sz="1900" b="0" i="0" u="none" strike="noStrike" spc="-30">
                <a:solidFill>
                  <a:srgbClr val="000000"/>
                </a:solidFill>
                <a:latin typeface="한컴 윤고딕 230"/>
                <a:cs typeface="맑은 고딕"/>
              </a:rPr>
              <a:t>자에게 위임사무를 처리하게 할 수 있음</a:t>
            </a:r>
            <a:r>
              <a:rPr lang="EN-US" sz="1900" b="0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0" i="0" u="none" strike="noStrike" spc="-30">
                <a:solidFill>
                  <a:srgbClr val="000000"/>
                </a:solidFill>
                <a:latin typeface="한컴 윤고딕 230"/>
                <a:cs typeface="맑은 고딕"/>
              </a:rPr>
              <a:t>民</a:t>
            </a:r>
            <a:r>
              <a:rPr lang="EN-US" sz="1900" b="0" i="0" u="none" strike="noStrike" spc="-3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§682</a:t>
            </a:r>
            <a:r>
              <a:rPr lang="EN-US" sz="19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  <a:r>
              <a:rPr lang="en-US" altLang="ko-KR" sz="19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.</a:t>
            </a:r>
            <a:r>
              <a:rPr lang="ko-KR" altLang="en-US" sz="19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 </a:t>
            </a:r>
            <a:r>
              <a:rPr lang="EN-US" sz="1900" b="1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1900" b="1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자본시장법</a:t>
            </a:r>
            <a:r>
              <a:rPr lang="EN-US" sz="1900" b="1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 </a:t>
            </a:r>
            <a:r>
              <a:rPr sz="1900" b="1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위탁자의 동의를 조건으로 수탁사무의 재위탁 허용</a:t>
            </a:r>
          </a:p>
          <a:p>
            <a:pPr marL="466575" lvl="1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1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차 위탁을 기능분화</a:t>
            </a: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권한구성</a:t>
            </a: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로 보아 허용하였으므로</a:t>
            </a: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재위탁을 자기집행의무 위반</a:t>
            </a: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의무구성</a:t>
            </a: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으로 보는 것이 타당한지 비판가능 </a:t>
            </a:r>
            <a:r>
              <a:rPr lang="en-US" altLang="ko-KR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→</a:t>
            </a:r>
            <a:r>
              <a:rPr lang="ko-KR" altLang="en-US" sz="200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일반적 금융투자업자의 위탁 등과 달리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자본시장법상 특례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본질적 업무 일부를 행함에도 인가를 요하지 않음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가 부여되는 점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인가 없는 전문기관이 제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3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자에게 재위탁하는 것은 </a:t>
            </a:r>
            <a:r>
              <a:rPr lang="en-US" altLang="ko-KR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License</a:t>
            </a: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제도의 기본 취지에 반하는 점을 고려하여 재위탁 금지 타당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ko-KR" altLang="en-US"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529786" cy="939784"/>
          </a:xfrm>
        </p:spPr>
        <p:txBody>
          <a:bodyPr/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아웃소싱 </a:t>
            </a:r>
            <a:r>
              <a:rPr lang="en-US" altLang="ko-KR"/>
              <a:t>-</a:t>
            </a:r>
            <a:r>
              <a:rPr lang="ko-KR" altLang="en-US"/>
              <a:t> 제도 개선</a:t>
            </a:r>
            <a:r>
              <a:rPr lang="en-US" altLang="ko-KR"/>
              <a:t>(3)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lvl="0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 spc="-10">
                <a:solidFill>
                  <a:srgbClr val="000000"/>
                </a:solidFill>
                <a:latin typeface="한컴 윤고딕 230"/>
                <a:cs typeface="HY헤드라인M"/>
              </a:rPr>
              <a:t>비금융 전문기관에 대한 감독</a:t>
            </a:r>
            <a:r>
              <a:rPr lang="EN-US" sz="2000" b="0" i="0" u="none" strike="noStrike" spc="-10">
                <a:solidFill>
                  <a:srgbClr val="000000"/>
                </a:solidFill>
                <a:latin typeface="한컴 윤고딕 230"/>
                <a:ea typeface="한컴 윤고딕 230"/>
                <a:cs typeface="HY헤드라인M"/>
              </a:rPr>
              <a:t> </a:t>
            </a:r>
          </a:p>
          <a:p>
            <a:pPr marL="536575" lvl="1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전문기관이 업무수행시 업무위탁 관련 자본시장법 일반조항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(§42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②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·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⑦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·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⑧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은 그대로 적용</a:t>
            </a:r>
          </a:p>
          <a:p>
            <a:pPr marL="898525" lvl="3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§42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②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위탁계약</a:t>
            </a:r>
            <a:r>
              <a:rPr lang="EN-US" sz="2000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(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위탁업무 범위</a:t>
            </a:r>
            <a:r>
              <a:rPr lang="EN-US" sz="2000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수탁자 행위제한</a:t>
            </a:r>
            <a:r>
              <a:rPr lang="EN-US" sz="2000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기록유지</a:t>
            </a:r>
            <a:r>
              <a:rPr lang="EN-US" sz="2000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해지</a:t>
            </a:r>
            <a:r>
              <a:rPr lang="EN-US" sz="2000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,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위탁보수 등</a:t>
            </a:r>
            <a:r>
              <a:rPr lang="EN-US" sz="2000" b="0" i="0" u="none" strike="noStrike" spc="10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)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맑은 고딕"/>
              </a:rPr>
              <a:t> 체결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하고 금융위 보고</a:t>
            </a:r>
          </a:p>
          <a:p>
            <a:pPr marL="898525" lvl="3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§42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⑦ 투자자정보 보호 및 위험관리ㆍ평가 등에 관한 업무위탁 운영기준 마련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  <a:cs typeface="맑은 고딕"/>
              </a:rPr>
              <a:t>.</a:t>
            </a:r>
          </a:p>
          <a:p>
            <a:pPr marL="898525" lvl="3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§42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⑧ 금소법 계약서류 등에 업무위탁 내용 기재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맑은 고딕"/>
            </a:endParaRPr>
          </a:p>
          <a:p>
            <a:pPr marL="536575" lvl="1" indent="-35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위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탁업무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에 대한 </a:t>
            </a:r>
            <a:r>
              <a:rPr sz="2000" b="1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검사 및 처분조항</a:t>
            </a:r>
            <a:r>
              <a:rPr lang="EN-US" sz="2000" b="0" i="0" u="none" strike="noStrike">
                <a:solidFill>
                  <a:srgbClr val="000000"/>
                </a:solidFill>
                <a:latin typeface="한컴 윤고딕 230"/>
                <a:ea typeface="한컴 윤고딕 230"/>
              </a:rPr>
              <a:t>(§43)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도 마찬가지로 적용</a:t>
            </a:r>
          </a:p>
          <a:p>
            <a:pPr marL="885825" lvl="3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금감원은 수탁자의 업무와 재산상황에 대하여 검사 가능</a:t>
            </a:r>
          </a:p>
          <a:p>
            <a:pPr marL="885825" lvl="3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맑은 고딕"/>
              </a:rPr>
              <a:t>위탁계약의 어느 한쪽 또는 양쪽 당사자에게 계약 취소 또는 명령 가능</a:t>
            </a:r>
            <a:endParaRPr sz="2000" b="1" i="0" u="none" strike="noStrike">
              <a:solidFill>
                <a:srgbClr val="000000"/>
              </a:solidFill>
              <a:latin typeface="한컴 윤고딕 230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sz="3600" dirty="0"/>
              <a:t>[</a:t>
            </a:r>
            <a:r>
              <a:rPr lang="ko-KR" altLang="en-US" sz="3600" dirty="0"/>
              <a:t>참고</a:t>
            </a:r>
            <a:r>
              <a:rPr lang="en-US" altLang="ko-KR" sz="3600" dirty="0"/>
              <a:t>]</a:t>
            </a:r>
            <a:r>
              <a:rPr lang="ko-KR" altLang="en-US" sz="3600" dirty="0"/>
              <a:t> 자본시장법 개정안</a:t>
            </a:r>
            <a:r>
              <a:rPr lang="en-US" altLang="ko-KR" sz="3600" dirty="0"/>
              <a:t>-</a:t>
            </a:r>
            <a:r>
              <a:rPr lang="ko-KR" altLang="en-US" sz="3600" dirty="0" err="1"/>
              <a:t>김희곤</a:t>
            </a:r>
            <a:r>
              <a:rPr lang="ko-KR" altLang="en-US" sz="3600" dirty="0"/>
              <a:t> </a:t>
            </a:r>
            <a:r>
              <a:rPr lang="ko-KR" altLang="en-US" sz="3600" dirty="0" err="1"/>
              <a:t>의원안</a:t>
            </a:r>
            <a:r>
              <a:rPr lang="en-US" altLang="ko-KR" sz="3600" dirty="0"/>
              <a:t>(21</a:t>
            </a:r>
            <a:r>
              <a:rPr lang="ko-KR" altLang="en-US" sz="3600" dirty="0"/>
              <a:t>대 국회</a:t>
            </a:r>
            <a:r>
              <a:rPr lang="en-US" altLang="ko-KR" sz="3600" dirty="0"/>
              <a:t>)</a:t>
            </a:r>
            <a:r>
              <a:rPr lang="ko-KR" altLang="en-US" sz="3600" dirty="0"/>
              <a:t> </a:t>
            </a:r>
            <a:r>
              <a:rPr lang="en-US" altLang="ko-KR" sz="3600" dirty="0"/>
              <a:t>(1)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6575" lvl="1" indent="-285600" algn="just">
              <a:lnSpc>
                <a:spcPct val="150000"/>
              </a:lnSpc>
              <a:spcBef>
                <a:spcPts val="0"/>
              </a:spcBef>
              <a:buFont typeface="Arial"/>
              <a:buChar char="•"/>
              <a:defRPr/>
            </a:pPr>
            <a:endParaRPr sz="2000" b="0" i="0" u="none" strike="noStrike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279400" lvl="0" indent="-2794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94321" y="1119824"/>
          <a:ext cx="11441429" cy="5178997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1441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09560">
                <a:tc>
                  <a:txBody>
                    <a:bodyPr/>
                    <a:lstStyle/>
                    <a:p>
                      <a:pPr marL="355600" lvl="0" indent="-177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법개정안 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109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조의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2(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등에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대한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업무위탁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등의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특례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①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42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항에도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불구하고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위탁받는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제삼자가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신탁업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인가를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받지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않은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경우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다음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각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호의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요건을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갖추면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같은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조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같은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따른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본질적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업무로서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대통령령으로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정하는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업무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위탁할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수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있다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[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법 제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42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조제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4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항의 특례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: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ko-KR" altLang="en-US" sz="1700" b="0" i="0" strike="noStrike" dirty="0" err="1">
                          <a:solidFill>
                            <a:srgbClr val="FF0000"/>
                          </a:solidFill>
                          <a:latin typeface="한컴 윤고딕 230"/>
                        </a:rPr>
                        <a:t>신탁업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인가 없이도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]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</a:t>
                      </a:r>
                    </a:p>
                    <a:p>
                      <a:pPr marL="609600" lvl="0" indent="-304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1.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해당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위탁하기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전에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미리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신탁계약의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위탁자</a:t>
                      </a:r>
                      <a:r>
                        <a:rPr lang="EN-US"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ea typeface="한컴 윤고딕 230"/>
                        </a:rPr>
                        <a:t>(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신탁계약이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체결된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후에는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수익자</a:t>
                      </a:r>
                      <a:r>
                        <a:rPr lang="EN-US"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ea typeface="한컴 윤고딕 230"/>
                        </a:rPr>
                        <a:t>)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로부터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동의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받을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것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[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위탁자의 사전동의 요건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]</a:t>
                      </a:r>
                    </a:p>
                    <a:p>
                      <a:pPr marL="609600" lvl="0" indent="-304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2.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해당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위탁받는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제삼자에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대하여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그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관한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전문성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재무건전성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등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대통령령으로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정하는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요건을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갖추었는지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여부를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확인하고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그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요건을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유지하도록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하는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내용을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위탁계약에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포함할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것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[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재무건전성 등 적정성 요건을 구비하고 신탁업자가 이를 확인할 요건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]</a:t>
                      </a:r>
                    </a:p>
                    <a:p>
                      <a:pPr marL="609600" lvl="0" indent="-304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3. 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103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호의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신탁재산의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운용업무를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위탁하지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않을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것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다만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수익자의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이익을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위하여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금융위원회가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정하여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고시하는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경우에는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그러하지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아니하다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[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금융업무로서 신탁재산 운용업무의 위탁 제한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]</a:t>
                      </a:r>
                    </a:p>
                    <a:p>
                      <a:pPr marL="355600" lvl="0" indent="-177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②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따라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업무위탁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을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하는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경우에는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같은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항 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호에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따른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확인의</a:t>
                      </a:r>
                      <a:r>
                        <a:rPr sz="1700" b="0" i="0" strike="noStrike" dirty="0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결과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42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따라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금융위원회에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보고할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때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함께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신고하여야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한다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[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업무위탁시 </a:t>
                      </a:r>
                      <a:r>
                        <a:rPr lang="ko-KR" altLang="en-US" sz="1700" b="0" i="0" strike="noStrike" dirty="0" err="1">
                          <a:solidFill>
                            <a:srgbClr val="FF0000"/>
                          </a:solidFill>
                          <a:latin typeface="한컴 윤고딕 230"/>
                        </a:rPr>
                        <a:t>금융위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보고에 관한 일반적 절차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]</a:t>
                      </a:r>
                    </a:p>
                    <a:p>
                      <a:pPr marL="355600" lvl="0" indent="-177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③ 제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따라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신탁업자의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위탁받은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자는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해당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업무를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제삼자에게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재위탁할</a:t>
                      </a:r>
                      <a:r>
                        <a:rPr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 수 </a:t>
                      </a:r>
                      <a:r>
                        <a:rPr sz="1700" b="0" i="0" strike="noStrike" dirty="0" err="1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없다</a:t>
                      </a:r>
                      <a:r>
                        <a:rPr 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sz="1700" b="0" i="0" strike="noStrike" dirty="0">
                          <a:solidFill>
                            <a:srgbClr val="00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[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전문기관의 </a:t>
                      </a:r>
                      <a:r>
                        <a:rPr lang="ko-KR" altLang="en-US" sz="1700" b="0" i="0" strike="noStrike" dirty="0" err="1">
                          <a:solidFill>
                            <a:srgbClr val="FF0000"/>
                          </a:solidFill>
                          <a:latin typeface="한컴 윤고딕 230"/>
                        </a:rPr>
                        <a:t>재위탁</a:t>
                      </a:r>
                      <a:r>
                        <a:rPr lang="ko-KR" altLang="en-US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 제한</a:t>
                      </a:r>
                      <a:r>
                        <a:rPr lang="en-US" altLang="ko-KR" sz="1700" b="0" i="0" strike="noStrike" dirty="0">
                          <a:solidFill>
                            <a:srgbClr val="FF0000"/>
                          </a:solidFill>
                          <a:latin typeface="한컴 윤고딕 230"/>
                        </a:rPr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94321" y="1243649"/>
          <a:ext cx="11441429" cy="504615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1441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39614">
                <a:tc>
                  <a:txBody>
                    <a:bodyPr/>
                    <a:lstStyle/>
                    <a:p>
                      <a:pPr marL="355600" lvl="0" indent="-177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법개정안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109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조의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2(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 등에 대한 업무위탁 등의 특례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④ 신탁업자는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따라 신탁업자의 업무를 위탁받은 자에게 위탁받은 업무와 관련한 </a:t>
                      </a:r>
                      <a:r>
                        <a:rPr b="0" i="0" strike="noStrike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신탁계약의 체결을 권유하는 업무를 위탁할 수 있다</a:t>
                      </a:r>
                      <a:r>
                        <a:rPr lang="EN-US" b="0" i="0" strike="noStrike">
                          <a:solidFill>
                            <a:srgbClr val="0000FF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이 경우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51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조부터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53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조까지의 규정은 적용하지 아니한다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b="0" i="0" strike="noStrike">
                          <a:solidFill>
                            <a:srgbClr val="00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 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[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신탁계약의 체결을 권유하는 업무도 비금융전문기관이 수행 가능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]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 ☞ 광고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,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</a:rPr>
                        <a:t> 체결 권유 등의 문제</a:t>
                      </a:r>
                    </a:p>
                    <a:p>
                      <a:pPr marL="177800" lvl="0" indent="-177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⑤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따라 신탁계약의 체결을 권유하는 업무를 위탁받은 자는 다음 각 호의 행위를 하여서는 아니 된다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</a:p>
                    <a:p>
                      <a:pPr marL="609600" lvl="0" indent="-304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1.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신탁업자를 위하여 </a:t>
                      </a:r>
                      <a:r>
                        <a:rPr b="0" i="0" strike="noStrike">
                          <a:solidFill>
                            <a:srgbClr val="0000FF"/>
                          </a:solidFill>
                          <a:latin typeface="한컴 윤고딕 230"/>
                          <a:cs typeface="한양신명조"/>
                        </a:rPr>
                        <a:t>신탁계약의 체결을 대리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하는 행위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  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[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체결 권유까지는 허용하나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,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 체결 대리는 불허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  <a:cs typeface="한양신명조"/>
                        </a:rPr>
                        <a:t>]</a:t>
                      </a:r>
                    </a:p>
                    <a:p>
                      <a:pPr marL="609600" lvl="0" indent="-304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2.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「신용정보의 이용 및 보호에 관한 법률」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32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조를 위반하여 신탁계약의 체결을 권유하는 행위</a:t>
                      </a:r>
                    </a:p>
                    <a:p>
                      <a:pPr marL="609600" lvl="0" indent="-304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3.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그 밖에 수익자 보호 및 건전한 거래질서를 위하여 대통령령으로 정하는 행위</a:t>
                      </a:r>
                    </a:p>
                    <a:p>
                      <a:pPr marL="177800" lvl="0" indent="-177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⑥ 금융위원회는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4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따라 업무를 위탁받은 자가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5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 각 호의 행위를 하는 경우에는 위탁계약의 어느 한쪽 또는 양쪽 당사자에게 위탁계약의 취소 또는 변경을 명할 수 있다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 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[</a:t>
                      </a:r>
                      <a:r>
                        <a:rPr lang="ko-KR" altLang="en-US" b="0" i="0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금융위원회의 처분 조항</a:t>
                      </a:r>
                      <a:r>
                        <a:rPr lang="en-US" altLang="ko-KR" b="0" i="0" strike="noStrike">
                          <a:solidFill>
                            <a:srgbClr val="FF0000"/>
                          </a:solidFill>
                          <a:latin typeface="한컴 윤고딕 230"/>
                          <a:ea typeface="한컴 윤고딕 230"/>
                        </a:rPr>
                        <a:t>]</a:t>
                      </a:r>
                    </a:p>
                    <a:p>
                      <a:pPr marL="177800" lvl="0" indent="-177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⑦ 신탁업자는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따라 업무를 위탁받은 자에 대하여 같은 항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호에 따른 적정성 유지 여부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,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신탁재산이 신탁계약에 따라 적절하게 관리되고 있는지 여부 등 대통령령으로 정하는 사항을 금융위원회가 정하여 고시하는 기간마다 주기적으로 점검하여야 한다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  <a:r>
                        <a:rPr lang="ko-KR" alt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 </a:t>
                      </a:r>
                      <a:endParaRPr lang="en-US" altLang="ko-KR" b="0" i="0" strike="noStrike">
                        <a:solidFill>
                          <a:srgbClr val="FF0000"/>
                        </a:solidFill>
                        <a:latin typeface="한컴 윤고딕 230"/>
                        <a:ea typeface="한컴 윤고딕 23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직사각형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[</a:t>
            </a:r>
            <a:r>
              <a:rPr lang="ko-KR" altLang="en-US"/>
              <a:t>참고</a:t>
            </a:r>
            <a:r>
              <a:rPr lang="en-US" altLang="ko-KR"/>
              <a:t>]</a:t>
            </a:r>
            <a:r>
              <a:rPr lang="ko-KR" altLang="en-US"/>
              <a:t> 자본시장법 개정안</a:t>
            </a:r>
            <a:r>
              <a:rPr lang="en-US" altLang="ko-KR"/>
              <a:t>(21</a:t>
            </a:r>
            <a:r>
              <a:rPr lang="ko-KR" altLang="en-US"/>
              <a:t>대 국회</a:t>
            </a:r>
            <a:r>
              <a:rPr lang="en-US" altLang="ko-KR"/>
              <a:t>)</a:t>
            </a:r>
            <a:r>
              <a:rPr lang="ko-KR" altLang="en-US"/>
              <a:t> </a:t>
            </a:r>
            <a:r>
              <a:rPr lang="en-US" altLang="ko-KR"/>
              <a:t>(2)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[</a:t>
            </a:r>
            <a:r>
              <a:rPr lang="ko-KR" altLang="en-US"/>
              <a:t>참고</a:t>
            </a:r>
            <a:r>
              <a:rPr lang="en-US" altLang="ko-KR"/>
              <a:t>]</a:t>
            </a:r>
            <a:r>
              <a:rPr lang="ko-KR" altLang="en-US"/>
              <a:t> 자본시장법 개정안</a:t>
            </a:r>
            <a:r>
              <a:rPr lang="en-US" altLang="ko-KR"/>
              <a:t>(21</a:t>
            </a:r>
            <a:r>
              <a:rPr lang="ko-KR" altLang="en-US"/>
              <a:t>대 국회</a:t>
            </a:r>
            <a:r>
              <a:rPr lang="en-US" altLang="ko-KR"/>
              <a:t>)</a:t>
            </a:r>
            <a:r>
              <a:rPr lang="ko-KR" altLang="en-US"/>
              <a:t> </a:t>
            </a:r>
            <a:r>
              <a:rPr lang="en-US" altLang="ko-KR"/>
              <a:t>(3)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94321" y="1243649"/>
          <a:ext cx="11441429" cy="241403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1441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14035">
                <a:tc>
                  <a:txBody>
                    <a:bodyPr/>
                    <a:lstStyle/>
                    <a:p>
                      <a:pPr marL="177800" lvl="0" indent="-177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법개정안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109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조의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2(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신탁업자 등에 대한 업무위탁 등의 특례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) 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⑧ 신탁업자는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7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항에 따른 점검 결과 업무를 위탁받은 자가 이 법 또는 신탁계약에 대한 중대하게 위반한 사실을 발견한 경우 이를 금융위원회에 지체없이 보고하여야 하며 업무를 위탁받은 자로 하여금 그 위반상태를 해소하게 하거나 위탁계약을 해지하는 등 필요한 조치를 하여야 한다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</a:p>
                    <a:p>
                      <a:pPr marL="355600" lvl="0" indent="-177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⑨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1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항부터 제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8</a:t>
                      </a:r>
                      <a:r>
                        <a:rPr b="0" i="0" strike="noStrike">
                          <a:solidFill>
                            <a:srgbClr val="000000"/>
                          </a:solidFill>
                          <a:latin typeface="한컴 윤고딕 230"/>
                          <a:cs typeface="한양신명조"/>
                        </a:rPr>
                        <a:t>항까지 규정한 사항 외에 위탁의 기준ㆍ방법 및 절차 등에 관하여 수익자 보호 및 건전한 거래질서를 위하여 필요한 사항은 대통령령으로 정한다</a:t>
                      </a:r>
                      <a:r>
                        <a:rPr lang="EN-US" b="0" i="0" strike="noStrike">
                          <a:solidFill>
                            <a:srgbClr val="000000"/>
                          </a:solidFill>
                          <a:latin typeface="한컴 윤고딕 230"/>
                          <a:ea typeface="한컴 윤고딕 23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계약 체결을 위한 투자권유</a:t>
            </a:r>
            <a:r>
              <a:rPr lang="en-US" altLang="ko-KR"/>
              <a:t>(1)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17625"/>
            <a:ext cx="11302999" cy="5372017"/>
          </a:xfrm>
        </p:spPr>
        <p:txBody>
          <a:bodyPr/>
          <a:lstStyle/>
          <a:p>
            <a:pPr lvl="0">
              <a:lnSpc>
                <a:spcPct val="140000"/>
              </a:lnSpc>
              <a:defRPr/>
            </a:pPr>
            <a:r>
              <a:rPr lang="en-US" altLang="ko-KR" sz="2000" dirty="0">
                <a:solidFill>
                  <a:srgbClr val="000000"/>
                </a:solidFill>
              </a:rPr>
              <a:t>‘</a:t>
            </a:r>
            <a:r>
              <a:rPr lang="ko-KR" altLang="en-US" sz="2000" dirty="0">
                <a:solidFill>
                  <a:srgbClr val="000000"/>
                </a:solidFill>
              </a:rPr>
              <a:t>전문기관</a:t>
            </a:r>
            <a:r>
              <a:rPr lang="en-US" altLang="ko-KR" sz="2000" dirty="0">
                <a:solidFill>
                  <a:srgbClr val="000000"/>
                </a:solidFill>
              </a:rPr>
              <a:t>’</a:t>
            </a:r>
            <a:r>
              <a:rPr lang="ko-KR" altLang="en-US" sz="2000" dirty="0">
                <a:solidFill>
                  <a:srgbClr val="000000"/>
                </a:solidFill>
              </a:rPr>
              <a:t>은 신탁계약의 체결 권유를 위탁 </a:t>
            </a:r>
            <a:r>
              <a:rPr lang="ko-KR" altLang="en-US" sz="2000" dirty="0" err="1">
                <a:solidFill>
                  <a:srgbClr val="000000"/>
                </a:solidFill>
              </a:rPr>
              <a:t>받아할</a:t>
            </a:r>
            <a:r>
              <a:rPr lang="ko-KR" altLang="en-US" sz="2000" dirty="0">
                <a:solidFill>
                  <a:srgbClr val="000000"/>
                </a:solidFill>
              </a:rPr>
              <a:t> 수는 있으나</a:t>
            </a:r>
            <a:r>
              <a:rPr lang="en-US" altLang="ko-KR" sz="2000" dirty="0">
                <a:solidFill>
                  <a:srgbClr val="000000"/>
                </a:solidFill>
              </a:rPr>
              <a:t>,</a:t>
            </a:r>
            <a:r>
              <a:rPr lang="ko-KR" altLang="en-US" sz="2000" dirty="0">
                <a:solidFill>
                  <a:srgbClr val="000000"/>
                </a:solidFill>
              </a:rPr>
              <a:t> 계약체결의 주체는 되지 못함</a:t>
            </a:r>
          </a:p>
          <a:p>
            <a:pPr lvl="1">
              <a:lnSpc>
                <a:spcPct val="140000"/>
              </a:lnSpc>
              <a:defRPr/>
            </a:pPr>
            <a:r>
              <a:rPr lang="ko-KR" altLang="en-US" sz="2000" dirty="0">
                <a:solidFill>
                  <a:srgbClr val="000000"/>
                </a:solidFill>
              </a:rPr>
              <a:t>계약체결 당사자는 금융회사이므로, 계약체결에 대한 책임은 최종 당사자에게 귀속</a:t>
            </a:r>
          </a:p>
          <a:p>
            <a:pPr lvl="1">
              <a:lnSpc>
                <a:spcPct val="140000"/>
              </a:lnSpc>
              <a:defRPr/>
            </a:pPr>
            <a:r>
              <a:rPr lang="en-US" altLang="ko-KR" sz="2000" dirty="0">
                <a:solidFill>
                  <a:srgbClr val="000000"/>
                </a:solidFill>
              </a:rPr>
              <a:t>‘</a:t>
            </a:r>
            <a:r>
              <a:rPr lang="ko-KR" altLang="en-US" sz="2000" dirty="0">
                <a:solidFill>
                  <a:srgbClr val="000000"/>
                </a:solidFill>
              </a:rPr>
              <a:t>투자권유대행인</a:t>
            </a:r>
            <a:r>
              <a:rPr lang="en-US" altLang="ko-KR" sz="2000" dirty="0">
                <a:solidFill>
                  <a:srgbClr val="000000"/>
                </a:solidFill>
              </a:rPr>
              <a:t>’</a:t>
            </a:r>
            <a:r>
              <a:rPr lang="ko-KR" altLang="en-US" sz="2000" dirty="0">
                <a:solidFill>
                  <a:srgbClr val="000000"/>
                </a:solidFill>
              </a:rPr>
              <a:t>과 유사하나</a:t>
            </a:r>
            <a:r>
              <a:rPr lang="en-US" altLang="ko-KR" sz="2000" dirty="0">
                <a:solidFill>
                  <a:srgbClr val="000000"/>
                </a:solidFill>
              </a:rPr>
              <a:t>,</a:t>
            </a:r>
            <a:r>
              <a:rPr lang="ko-KR" altLang="en-US" sz="2000" dirty="0">
                <a:solidFill>
                  <a:srgbClr val="000000"/>
                </a:solidFill>
              </a:rPr>
              <a:t> </a:t>
            </a:r>
            <a:r>
              <a:rPr lang="ko-KR" altLang="en-US" sz="2000" dirty="0" err="1">
                <a:solidFill>
                  <a:srgbClr val="000000"/>
                </a:solidFill>
              </a:rPr>
              <a:t>투권인과는</a:t>
            </a:r>
            <a:r>
              <a:rPr lang="ko-KR" altLang="en-US" sz="2000" dirty="0">
                <a:solidFill>
                  <a:srgbClr val="000000"/>
                </a:solidFill>
              </a:rPr>
              <a:t> 구분</a:t>
            </a:r>
            <a:r>
              <a:rPr lang="en-US" altLang="ko-KR" sz="2000" dirty="0">
                <a:solidFill>
                  <a:srgbClr val="000000"/>
                </a:solidFill>
              </a:rPr>
              <a:t>.</a:t>
            </a:r>
            <a:r>
              <a:rPr lang="ko-KR" altLang="en-US" sz="2000" dirty="0">
                <a:solidFill>
                  <a:srgbClr val="000000"/>
                </a:solidFill>
              </a:rPr>
              <a:t> </a:t>
            </a:r>
            <a:r>
              <a:rPr lang="ko-KR" altLang="en-US" sz="2000" b="1" dirty="0">
                <a:solidFill>
                  <a:srgbClr val="000000"/>
                </a:solidFill>
              </a:rPr>
              <a:t>금융투자업자의 계약체결 권유 업무의 위탁</a:t>
            </a:r>
          </a:p>
          <a:p>
            <a:pPr marL="447675" lvl="2" indent="0">
              <a:lnSpc>
                <a:spcPct val="140000"/>
              </a:lnSpc>
              <a:buNone/>
              <a:defRPr/>
            </a:pPr>
            <a:endParaRPr lang="en-US" altLang="ko-KR" sz="2000" dirty="0">
              <a:solidFill>
                <a:srgbClr val="0000FF"/>
              </a:solidFill>
            </a:endParaRPr>
          </a:p>
          <a:p>
            <a:pPr marL="447675" lvl="2" indent="0">
              <a:lnSpc>
                <a:spcPct val="140000"/>
              </a:lnSpc>
              <a:buNone/>
              <a:defRPr/>
            </a:pPr>
            <a:r>
              <a:rPr lang="en-US" altLang="ko-KR" sz="2000" dirty="0">
                <a:solidFill>
                  <a:srgbClr val="0000FF"/>
                </a:solidFill>
              </a:rPr>
              <a:t>[</a:t>
            </a:r>
            <a:r>
              <a:rPr lang="ko-KR" altLang="en-US" sz="2000" dirty="0">
                <a:solidFill>
                  <a:srgbClr val="0000FF"/>
                </a:solidFill>
              </a:rPr>
              <a:t>투자권유를 누가 하는지</a:t>
            </a:r>
            <a:r>
              <a:rPr lang="en-US" altLang="ko-KR" sz="2000" dirty="0">
                <a:solidFill>
                  <a:srgbClr val="0000FF"/>
                </a:solidFill>
              </a:rPr>
              <a:t>]</a:t>
            </a:r>
            <a:r>
              <a:rPr lang="ko-KR" altLang="en-US" sz="2000" dirty="0">
                <a:solidFill>
                  <a:srgbClr val="0000FF"/>
                </a:solidFill>
              </a:rPr>
              <a:t> </a:t>
            </a:r>
            <a:r>
              <a:rPr lang="en-US" altLang="ko-KR" sz="2000" dirty="0">
                <a:solidFill>
                  <a:srgbClr val="0000FF"/>
                </a:solidFill>
              </a:rPr>
              <a:t>:</a:t>
            </a:r>
            <a:r>
              <a:rPr lang="ko-KR" altLang="en-US" sz="2000" dirty="0">
                <a:solidFill>
                  <a:srgbClr val="0000FF"/>
                </a:solidFill>
              </a:rPr>
              <a:t> </a:t>
            </a:r>
            <a:r>
              <a:rPr lang="en-US" altLang="ko-KR" sz="2000" dirty="0">
                <a:solidFill>
                  <a:srgbClr val="0000FF"/>
                </a:solidFill>
              </a:rPr>
              <a:t>2</a:t>
            </a:r>
            <a:r>
              <a:rPr lang="ko-KR" altLang="en-US" sz="2000" dirty="0">
                <a:solidFill>
                  <a:srgbClr val="0000FF"/>
                </a:solidFill>
              </a:rPr>
              <a:t>가지 방법 모두 가능</a:t>
            </a:r>
          </a:p>
          <a:p>
            <a:pPr lvl="2">
              <a:lnSpc>
                <a:spcPct val="140000"/>
              </a:lnSpc>
              <a:defRPr/>
            </a:pPr>
            <a:endParaRPr lang="en-US" altLang="ko-KR" sz="2000" dirty="0">
              <a:solidFill>
                <a:srgbClr val="000000"/>
              </a:solidFill>
            </a:endParaRPr>
          </a:p>
          <a:p>
            <a:pPr marL="998650" lvl="3" indent="-370000">
              <a:lnSpc>
                <a:spcPct val="140000"/>
              </a:lnSpc>
              <a:buAutoNum type="circleNumDbPlain"/>
              <a:defRPr/>
            </a:pPr>
            <a:r>
              <a:rPr lang="ko-KR" altLang="en-US" sz="2000" dirty="0">
                <a:solidFill>
                  <a:srgbClr val="000000"/>
                </a:solidFill>
              </a:rPr>
              <a:t>투자자       </a:t>
            </a:r>
            <a:r>
              <a:rPr lang="en-US" altLang="ko-KR" sz="2000" dirty="0">
                <a:solidFill>
                  <a:srgbClr val="000000"/>
                </a:solidFill>
              </a:rPr>
              <a:t>→</a:t>
            </a:r>
            <a:r>
              <a:rPr lang="ko-KR" altLang="en-US" sz="2000" dirty="0">
                <a:solidFill>
                  <a:srgbClr val="000000"/>
                </a:solidFill>
              </a:rPr>
              <a:t>       </a:t>
            </a:r>
            <a:r>
              <a:rPr lang="ko-KR" altLang="en-US" sz="2000" dirty="0">
                <a:solidFill>
                  <a:srgbClr val="FF0000"/>
                </a:solidFill>
              </a:rPr>
              <a:t>대형 </a:t>
            </a:r>
            <a:r>
              <a:rPr lang="ko-KR" altLang="en-US" sz="2000" dirty="0" err="1">
                <a:solidFill>
                  <a:srgbClr val="FF0000"/>
                </a:solidFill>
              </a:rPr>
              <a:t>금융사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신탁업자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  <a:r>
              <a:rPr lang="ko-KR" altLang="en-US" sz="2000" dirty="0">
                <a:solidFill>
                  <a:srgbClr val="FF0000"/>
                </a:solidFill>
              </a:rPr>
              <a:t> </a:t>
            </a:r>
            <a:r>
              <a:rPr lang="ko-KR" altLang="en-US" sz="2000" dirty="0">
                <a:solidFill>
                  <a:srgbClr val="000000"/>
                </a:solidFill>
              </a:rPr>
              <a:t>      </a:t>
            </a:r>
            <a:r>
              <a:rPr lang="en-US" altLang="ko-KR" sz="2000" dirty="0">
                <a:solidFill>
                  <a:srgbClr val="000000"/>
                </a:solidFill>
              </a:rPr>
              <a:t>→</a:t>
            </a:r>
            <a:r>
              <a:rPr lang="ko-KR" altLang="en-US" sz="2000" dirty="0">
                <a:solidFill>
                  <a:srgbClr val="000000"/>
                </a:solidFill>
              </a:rPr>
              <a:t>        </a:t>
            </a:r>
            <a:r>
              <a:rPr lang="ko-KR" altLang="en-US" sz="2000" dirty="0">
                <a:solidFill>
                  <a:srgbClr val="0000FF"/>
                </a:solidFill>
              </a:rPr>
              <a:t>전문기관</a:t>
            </a:r>
            <a:r>
              <a:rPr lang="en-US" altLang="ko-KR" sz="2000" dirty="0">
                <a:solidFill>
                  <a:srgbClr val="0000FF"/>
                </a:solidFill>
              </a:rPr>
              <a:t>(</a:t>
            </a:r>
            <a:r>
              <a:rPr lang="ko-KR" altLang="en-US" sz="2000" dirty="0">
                <a:solidFill>
                  <a:srgbClr val="0000FF"/>
                </a:solidFill>
              </a:rPr>
              <a:t>특정업무 위탁</a:t>
            </a:r>
            <a:r>
              <a:rPr lang="en-US" altLang="ko-KR" sz="2000" dirty="0">
                <a:solidFill>
                  <a:srgbClr val="0000FF"/>
                </a:solidFill>
              </a:rPr>
              <a:t>)</a:t>
            </a:r>
          </a:p>
          <a:p>
            <a:pPr marL="998650" lvl="3" indent="-370000">
              <a:lnSpc>
                <a:spcPct val="140000"/>
              </a:lnSpc>
              <a:buAutoNum type="circleNumDbPlain"/>
              <a:defRPr/>
            </a:pPr>
            <a:endParaRPr lang="en-US" altLang="ko-KR" sz="2000" dirty="0">
              <a:solidFill>
                <a:srgbClr val="0000FF"/>
              </a:solidFill>
            </a:endParaRPr>
          </a:p>
          <a:p>
            <a:pPr marL="998650" lvl="3" indent="-370000">
              <a:lnSpc>
                <a:spcPct val="140000"/>
              </a:lnSpc>
              <a:buAutoNum type="circleNumDbPlain"/>
              <a:defRPr/>
            </a:pPr>
            <a:r>
              <a:rPr lang="ko-KR" altLang="en-US" sz="2000" dirty="0">
                <a:solidFill>
                  <a:srgbClr val="000000"/>
                </a:solidFill>
              </a:rPr>
              <a:t>투자자        </a:t>
            </a:r>
            <a:r>
              <a:rPr lang="en-US" altLang="ko-KR" sz="2000" dirty="0">
                <a:solidFill>
                  <a:srgbClr val="000000"/>
                </a:solidFill>
              </a:rPr>
              <a:t>→</a:t>
            </a:r>
            <a:r>
              <a:rPr lang="ko-KR" altLang="en-US" sz="2000" dirty="0">
                <a:solidFill>
                  <a:srgbClr val="000000"/>
                </a:solidFill>
              </a:rPr>
              <a:t>         </a:t>
            </a:r>
            <a:r>
              <a:rPr lang="ko-KR" altLang="en-US" sz="2000" dirty="0">
                <a:solidFill>
                  <a:srgbClr val="0000FF"/>
                </a:solidFill>
              </a:rPr>
              <a:t>전문기관</a:t>
            </a:r>
            <a:r>
              <a:rPr lang="en-US" altLang="ko-KR" sz="2000" dirty="0">
                <a:solidFill>
                  <a:srgbClr val="0000FF"/>
                </a:solidFill>
              </a:rPr>
              <a:t>(</a:t>
            </a:r>
            <a:r>
              <a:rPr lang="ko-KR" altLang="en-US" sz="2000" dirty="0">
                <a:solidFill>
                  <a:srgbClr val="0000FF"/>
                </a:solidFill>
              </a:rPr>
              <a:t>특정 업무 수행</a:t>
            </a:r>
            <a:r>
              <a:rPr lang="en-US" altLang="ko-KR" sz="2000" dirty="0">
                <a:solidFill>
                  <a:srgbClr val="0000FF"/>
                </a:solidFill>
              </a:rPr>
              <a:t>)</a:t>
            </a:r>
            <a:r>
              <a:rPr lang="ko-KR" altLang="en-US" sz="2000" dirty="0">
                <a:solidFill>
                  <a:srgbClr val="000000"/>
                </a:solidFill>
              </a:rPr>
              <a:t>              </a:t>
            </a:r>
            <a:r>
              <a:rPr lang="en-US" altLang="ko-KR" sz="2000" dirty="0">
                <a:solidFill>
                  <a:srgbClr val="000000"/>
                </a:solidFill>
              </a:rPr>
              <a:t>←</a:t>
            </a:r>
            <a:r>
              <a:rPr lang="ko-KR" altLang="en-US" sz="2000" dirty="0">
                <a:solidFill>
                  <a:srgbClr val="000000"/>
                </a:solidFill>
              </a:rPr>
              <a:t>           </a:t>
            </a:r>
            <a:r>
              <a:rPr lang="ko-KR" altLang="en-US" sz="2000" dirty="0">
                <a:solidFill>
                  <a:srgbClr val="FF0000"/>
                </a:solidFill>
              </a:rPr>
              <a:t>대형 </a:t>
            </a:r>
            <a:r>
              <a:rPr lang="ko-KR" altLang="en-US" sz="2000" dirty="0" err="1">
                <a:solidFill>
                  <a:srgbClr val="FF0000"/>
                </a:solidFill>
              </a:rPr>
              <a:t>금융사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신탁업자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4" name="가로 글상자 3"/>
          <p:cNvSpPr txBox="1"/>
          <p:nvPr/>
        </p:nvSpPr>
        <p:spPr>
          <a:xfrm>
            <a:off x="1679292" y="3988833"/>
            <a:ext cx="2541725" cy="369332"/>
          </a:xfrm>
          <a:prstGeom prst="rect">
            <a:avLst/>
          </a:prstGeom>
          <a:solidFill>
            <a:schemeClr val="lt1"/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dirty="0"/>
              <a:t>계약체결 및 자산 수탁</a:t>
            </a:r>
          </a:p>
        </p:txBody>
      </p:sp>
      <p:sp>
        <p:nvSpPr>
          <p:cNvPr id="5" name="가로 글상자 4"/>
          <p:cNvSpPr txBox="1"/>
          <p:nvPr/>
        </p:nvSpPr>
        <p:spPr>
          <a:xfrm>
            <a:off x="5706681" y="3960258"/>
            <a:ext cx="1728591" cy="369332"/>
          </a:xfrm>
          <a:prstGeom prst="rect">
            <a:avLst/>
          </a:prstGeom>
          <a:solidFill>
            <a:schemeClr val="lt1"/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0" i="0" u="none" strike="noStrike" kern="1200" cap="none" spc="0" normalizeH="0" baseline="0" dirty="0">
                <a:solidFill>
                  <a:srgbClr val="264C72"/>
                </a:solidFill>
                <a:latin typeface="Arial"/>
                <a:ea typeface="한컴 윤고딕 230"/>
                <a:cs typeface="한컴 윤고딕 230"/>
              </a:rPr>
              <a:t>전문 업무 위탁</a:t>
            </a:r>
          </a:p>
        </p:txBody>
      </p:sp>
      <p:sp>
        <p:nvSpPr>
          <p:cNvPr id="6" name="가로 글상자 5"/>
          <p:cNvSpPr txBox="1"/>
          <p:nvPr/>
        </p:nvSpPr>
        <p:spPr>
          <a:xfrm>
            <a:off x="1679293" y="4989672"/>
            <a:ext cx="4527543" cy="369332"/>
          </a:xfrm>
          <a:prstGeom prst="rect">
            <a:avLst/>
          </a:prstGeom>
          <a:solidFill>
            <a:schemeClr val="lt1"/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0" i="0" u="none" strike="noStrike" kern="1200" cap="none" spc="0" normalizeH="0" baseline="0" dirty="0">
                <a:solidFill>
                  <a:srgbClr val="264C72"/>
                </a:solidFill>
                <a:latin typeface="Arial"/>
                <a:ea typeface="한컴 윤고딕 230"/>
                <a:cs typeface="한컴 윤고딕 230"/>
              </a:rPr>
              <a:t>특정업무 수행 </a:t>
            </a:r>
            <a:r>
              <a:rPr kumimoji="0" lang="en-US" altLang="ko-KR" sz="1800" b="0" i="0" u="none" strike="noStrike" kern="1200" cap="none" spc="0" normalizeH="0" baseline="0" dirty="0">
                <a:solidFill>
                  <a:srgbClr val="264C72"/>
                </a:solidFill>
                <a:latin typeface="Arial"/>
                <a:ea typeface="한컴 윤고딕 230"/>
                <a:cs typeface="한컴 윤고딕 230"/>
              </a:rPr>
              <a:t>+</a:t>
            </a:r>
            <a:r>
              <a:rPr kumimoji="0" lang="ko-KR" altLang="en-US" sz="1800" b="0" i="0" u="none" strike="noStrike" kern="1200" cap="none" spc="0" normalizeH="0" baseline="0" dirty="0">
                <a:solidFill>
                  <a:srgbClr val="264C72"/>
                </a:solidFill>
                <a:latin typeface="Arial"/>
                <a:ea typeface="한컴 윤고딕 230"/>
                <a:cs typeface="한컴 윤고딕 230"/>
              </a:rPr>
              <a:t>신탁을 통한 자산관리 권유</a:t>
            </a:r>
          </a:p>
        </p:txBody>
      </p:sp>
      <p:cxnSp>
        <p:nvCxnSpPr>
          <p:cNvPr id="7" name="화살표 6"/>
          <p:cNvCxnSpPr/>
          <p:nvPr/>
        </p:nvCxnSpPr>
        <p:spPr>
          <a:xfrm rot="16200000">
            <a:off x="8892974" y="5851485"/>
            <a:ext cx="337593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선 7"/>
          <p:cNvCxnSpPr/>
          <p:nvPr/>
        </p:nvCxnSpPr>
        <p:spPr>
          <a:xfrm rot="10800000">
            <a:off x="1736443" y="6020281"/>
            <a:ext cx="732532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선 8"/>
          <p:cNvCxnSpPr/>
          <p:nvPr/>
        </p:nvCxnSpPr>
        <p:spPr>
          <a:xfrm rot="16200000">
            <a:off x="1567647" y="5851485"/>
            <a:ext cx="33759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가로 글상자 9"/>
          <p:cNvSpPr txBox="1"/>
          <p:nvPr/>
        </p:nvSpPr>
        <p:spPr>
          <a:xfrm>
            <a:off x="9144120" y="5851485"/>
            <a:ext cx="1073069" cy="366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0" i="0" u="none" strike="noStrike" kern="1200" cap="none" spc="0" normalizeH="0" baseline="0">
                <a:solidFill>
                  <a:srgbClr val="264C72"/>
                </a:solidFill>
                <a:latin typeface="Arial"/>
                <a:ea typeface="한컴 윤고딕 230"/>
                <a:cs typeface="한컴 윤고딕 230"/>
              </a:rPr>
              <a:t>계약체결</a:t>
            </a:r>
          </a:p>
        </p:txBody>
      </p:sp>
      <p:sp>
        <p:nvSpPr>
          <p:cNvPr id="11" name="가로 글상자 10"/>
          <p:cNvSpPr txBox="1"/>
          <p:nvPr/>
        </p:nvSpPr>
        <p:spPr>
          <a:xfrm>
            <a:off x="6460240" y="4992086"/>
            <a:ext cx="1815541" cy="369332"/>
          </a:xfrm>
          <a:prstGeom prst="rect">
            <a:avLst/>
          </a:prstGeom>
          <a:solidFill>
            <a:schemeClr val="lt1"/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0" i="0" u="none" strike="noStrike" kern="1200" cap="none" spc="0" normalizeH="0" baseline="0" dirty="0">
                <a:solidFill>
                  <a:srgbClr val="264C72"/>
                </a:solidFill>
                <a:latin typeface="Arial"/>
                <a:ea typeface="한컴 윤고딕 230"/>
                <a:cs typeface="한컴 윤고딕 230"/>
              </a:rPr>
              <a:t>전문 업무 위탁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계약 체결을 위한 투자권유</a:t>
            </a:r>
            <a:r>
              <a:rPr lang="en-US" altLang="ko-KR"/>
              <a:t>(2)</a:t>
            </a:r>
            <a:r>
              <a:rPr lang="ko-KR" altLang="en-US"/>
              <a:t>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0849" y="1063586"/>
            <a:ext cx="11302999" cy="5616531"/>
          </a:xfrm>
        </p:spPr>
        <p:txBody>
          <a:bodyPr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1750" dirty="0">
                <a:solidFill>
                  <a:srgbClr val="000000"/>
                </a:solidFill>
              </a:rPr>
              <a:t>(</a:t>
            </a:r>
            <a:r>
              <a:rPr lang="ko-KR" altLang="en-US" sz="1750" dirty="0">
                <a:solidFill>
                  <a:srgbClr val="000000"/>
                </a:solidFill>
              </a:rPr>
              <a:t>①번의 경우</a:t>
            </a:r>
            <a:r>
              <a:rPr lang="en-US" altLang="ko-KR" sz="1750" dirty="0">
                <a:solidFill>
                  <a:srgbClr val="000000"/>
                </a:solidFill>
              </a:rPr>
              <a:t>)</a:t>
            </a:r>
            <a:r>
              <a:rPr lang="ko-KR" altLang="en-US" sz="1750" dirty="0">
                <a:solidFill>
                  <a:srgbClr val="000000"/>
                </a:solidFill>
              </a:rPr>
              <a:t> 금융투자업의 일부에 대한 일반적인 업무위탁의 구조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1750" dirty="0">
                <a:solidFill>
                  <a:srgbClr val="000000"/>
                </a:solidFill>
              </a:rPr>
              <a:t>(</a:t>
            </a:r>
            <a:r>
              <a:rPr lang="ko-KR" altLang="en-US" sz="1750" dirty="0">
                <a:solidFill>
                  <a:srgbClr val="000000"/>
                </a:solidFill>
              </a:rPr>
              <a:t>②번의 경우</a:t>
            </a:r>
            <a:r>
              <a:rPr lang="en-US" altLang="ko-KR" sz="1750" dirty="0">
                <a:solidFill>
                  <a:srgbClr val="000000"/>
                </a:solidFill>
              </a:rPr>
              <a:t>)</a:t>
            </a:r>
            <a:r>
              <a:rPr lang="ko-KR" altLang="en-US" sz="1750" dirty="0">
                <a:solidFill>
                  <a:srgbClr val="000000"/>
                </a:solidFill>
              </a:rPr>
              <a:t> 비금융회사인 전문기관이 투자권유 업무도 수행 </a:t>
            </a:r>
            <a:r>
              <a:rPr lang="en-US" altLang="ko-KR" sz="1750" dirty="0">
                <a:solidFill>
                  <a:srgbClr val="000000"/>
                </a:solidFill>
              </a:rPr>
              <a:t>(</a:t>
            </a:r>
            <a:r>
              <a:rPr lang="ko-KR" altLang="en-US" sz="1750" dirty="0" err="1">
                <a:solidFill>
                  <a:srgbClr val="000000"/>
                </a:solidFill>
              </a:rPr>
              <a:t>활성화종합재산신탁를</a:t>
            </a:r>
            <a:r>
              <a:rPr lang="ko-KR" altLang="en-US" sz="1750" dirty="0">
                <a:solidFill>
                  <a:srgbClr val="000000"/>
                </a:solidFill>
              </a:rPr>
              <a:t> 위해 ②유형도 필요</a:t>
            </a:r>
            <a:r>
              <a:rPr lang="en-US" altLang="ko-KR" sz="1750" dirty="0">
                <a:solidFill>
                  <a:srgbClr val="000000"/>
                </a:solidFill>
              </a:rPr>
              <a:t>)</a:t>
            </a:r>
          </a:p>
          <a:p>
            <a:pPr lvl="3">
              <a:lnSpc>
                <a:spcPct val="150000"/>
              </a:lnSpc>
              <a:defRPr/>
            </a:pPr>
            <a:r>
              <a:rPr lang="ko-KR" altLang="en-US" sz="1750" dirty="0">
                <a:solidFill>
                  <a:srgbClr val="000000"/>
                </a:solidFill>
              </a:rPr>
              <a:t> 동물병원</a:t>
            </a:r>
            <a:r>
              <a:rPr lang="en-US" altLang="ko-KR" sz="1750" dirty="0">
                <a:solidFill>
                  <a:srgbClr val="000000"/>
                </a:solidFill>
              </a:rPr>
              <a:t>,</a:t>
            </a:r>
            <a:r>
              <a:rPr lang="ko-KR" altLang="en-US" sz="1750" dirty="0">
                <a:solidFill>
                  <a:srgbClr val="000000"/>
                </a:solidFill>
              </a:rPr>
              <a:t>  </a:t>
            </a:r>
            <a:r>
              <a:rPr lang="ko-KR" altLang="en-US" sz="1750" dirty="0" err="1">
                <a:solidFill>
                  <a:srgbClr val="000000"/>
                </a:solidFill>
              </a:rPr>
              <a:t>세무∙법무법인</a:t>
            </a:r>
            <a:r>
              <a:rPr lang="ko-KR" altLang="en-US" sz="1750" dirty="0">
                <a:solidFill>
                  <a:srgbClr val="000000"/>
                </a:solidFill>
              </a:rPr>
              <a:t> 등에서 신탁계약체결</a:t>
            </a:r>
            <a:r>
              <a:rPr lang="en-US" altLang="ko-KR" sz="1750" dirty="0">
                <a:solidFill>
                  <a:srgbClr val="000000"/>
                </a:solidFill>
              </a:rPr>
              <a:t>(</a:t>
            </a:r>
            <a:r>
              <a:rPr lang="ko-KR" altLang="en-US" sz="1750" dirty="0">
                <a:solidFill>
                  <a:srgbClr val="000000"/>
                </a:solidFill>
              </a:rPr>
              <a:t>對금투업자</a:t>
            </a:r>
            <a:r>
              <a:rPr lang="en-US" altLang="ko-KR" sz="1750" dirty="0">
                <a:solidFill>
                  <a:srgbClr val="000000"/>
                </a:solidFill>
              </a:rPr>
              <a:t>)</a:t>
            </a:r>
            <a:r>
              <a:rPr lang="ko-KR" altLang="en-US" sz="1750" dirty="0">
                <a:solidFill>
                  <a:srgbClr val="000000"/>
                </a:solidFill>
              </a:rPr>
              <a:t>을 </a:t>
            </a:r>
            <a:r>
              <a:rPr lang="ko-KR" altLang="en-US" sz="1750" dirty="0" err="1">
                <a:solidFill>
                  <a:srgbClr val="000000"/>
                </a:solidFill>
              </a:rPr>
              <a:t>권유받을</a:t>
            </a:r>
            <a:r>
              <a:rPr lang="ko-KR" altLang="en-US" sz="1750" dirty="0">
                <a:solidFill>
                  <a:srgbClr val="000000"/>
                </a:solidFill>
              </a:rPr>
              <a:t> 가능성  </a:t>
            </a:r>
            <a:r>
              <a:rPr lang="en-US" altLang="ko-KR" sz="1750" dirty="0">
                <a:solidFill>
                  <a:srgbClr val="000000"/>
                </a:solidFill>
              </a:rPr>
              <a:t>:</a:t>
            </a:r>
            <a:r>
              <a:rPr lang="ko-KR" altLang="en-US" sz="1750" dirty="0">
                <a:solidFill>
                  <a:srgbClr val="000000"/>
                </a:solidFill>
              </a:rPr>
              <a:t>  자본시장법 제</a:t>
            </a:r>
            <a:r>
              <a:rPr lang="en-US" altLang="ko-KR" sz="1750" dirty="0">
                <a:solidFill>
                  <a:srgbClr val="000000"/>
                </a:solidFill>
              </a:rPr>
              <a:t>52</a:t>
            </a:r>
            <a:r>
              <a:rPr lang="ko-KR" altLang="en-US" sz="1750" dirty="0">
                <a:solidFill>
                  <a:srgbClr val="000000"/>
                </a:solidFill>
              </a:rPr>
              <a:t>조의 투자권유대행인은 아니나</a:t>
            </a:r>
            <a:r>
              <a:rPr lang="en-US" altLang="ko-KR" sz="1750" dirty="0">
                <a:solidFill>
                  <a:srgbClr val="000000"/>
                </a:solidFill>
              </a:rPr>
              <a:t>,</a:t>
            </a:r>
            <a:r>
              <a:rPr lang="ko-KR" altLang="en-US" sz="1750" dirty="0">
                <a:solidFill>
                  <a:srgbClr val="000000"/>
                </a:solidFill>
              </a:rPr>
              <a:t> </a:t>
            </a:r>
            <a:r>
              <a:rPr lang="ko-KR" altLang="en-US" sz="1750" b="1" dirty="0" err="1">
                <a:solidFill>
                  <a:srgbClr val="000000"/>
                </a:solidFill>
              </a:rPr>
              <a:t>금소법</a:t>
            </a:r>
            <a:r>
              <a:rPr lang="ko-KR" altLang="en-US" sz="1750" b="1" dirty="0">
                <a:solidFill>
                  <a:srgbClr val="000000"/>
                </a:solidFill>
              </a:rPr>
              <a:t> 규정상 규제 적용 대상인지 </a:t>
            </a:r>
            <a:r>
              <a:rPr lang="en-US" altLang="ko-KR" sz="1750" b="1" dirty="0">
                <a:solidFill>
                  <a:srgbClr val="000000"/>
                </a:solidFill>
              </a:rPr>
              <a:t>:</a:t>
            </a:r>
            <a:r>
              <a:rPr lang="ko-KR" altLang="en-US" sz="1750" b="1" dirty="0">
                <a:solidFill>
                  <a:srgbClr val="000000"/>
                </a:solidFill>
              </a:rPr>
              <a:t> </a:t>
            </a:r>
            <a:r>
              <a:rPr lang="ko-KR" altLang="en-US" sz="1750" dirty="0">
                <a:solidFill>
                  <a:srgbClr val="000000"/>
                </a:solidFill>
              </a:rPr>
              <a:t>금융상품 </a:t>
            </a:r>
            <a:r>
              <a:rPr lang="ko-KR" altLang="en-US" sz="1750" dirty="0" err="1">
                <a:solidFill>
                  <a:srgbClr val="000000"/>
                </a:solidFill>
              </a:rPr>
              <a:t>판매업등에</a:t>
            </a:r>
            <a:r>
              <a:rPr lang="ko-KR" altLang="en-US" sz="1750" dirty="0">
                <a:solidFill>
                  <a:srgbClr val="000000"/>
                </a:solidFill>
              </a:rPr>
              <a:t> </a:t>
            </a:r>
            <a:r>
              <a:rPr lang="ko-KR" altLang="en-US" sz="1750" dirty="0" err="1">
                <a:solidFill>
                  <a:srgbClr val="000000"/>
                </a:solidFill>
              </a:rPr>
              <a:t>해당할시</a:t>
            </a:r>
            <a:r>
              <a:rPr lang="en-US" altLang="ko-KR" sz="1750" dirty="0">
                <a:solidFill>
                  <a:srgbClr val="000000"/>
                </a:solidFill>
              </a:rPr>
              <a:t>,</a:t>
            </a:r>
            <a:r>
              <a:rPr lang="ko-KR" altLang="en-US" sz="1750" dirty="0">
                <a:solidFill>
                  <a:srgbClr val="000000"/>
                </a:solidFill>
              </a:rPr>
              <a:t> 규제적용</a:t>
            </a:r>
          </a:p>
          <a:p>
            <a:pPr lvl="3">
              <a:lnSpc>
                <a:spcPct val="150000"/>
              </a:lnSpc>
              <a:defRPr/>
            </a:pPr>
            <a:endParaRPr lang="en-US" altLang="ko-KR" sz="1750" b="1" dirty="0">
              <a:solidFill>
                <a:srgbClr val="000000"/>
              </a:solidFill>
            </a:endParaRPr>
          </a:p>
          <a:p>
            <a:pPr lvl="3">
              <a:lnSpc>
                <a:spcPct val="150000"/>
              </a:lnSpc>
              <a:defRPr/>
            </a:pPr>
            <a:endParaRPr lang="en-US" altLang="ko-KR" sz="1750" b="1" dirty="0">
              <a:solidFill>
                <a:srgbClr val="000000"/>
              </a:solidFill>
            </a:endParaRPr>
          </a:p>
          <a:p>
            <a:pPr lvl="3">
              <a:lnSpc>
                <a:spcPct val="150000"/>
              </a:lnSpc>
              <a:defRPr/>
            </a:pPr>
            <a:endParaRPr lang="ko-KR" altLang="en-US" sz="1750" b="1" dirty="0">
              <a:solidFill>
                <a:srgbClr val="000000"/>
              </a:solidFill>
            </a:endParaRPr>
          </a:p>
          <a:p>
            <a:pPr lvl="3">
              <a:lnSpc>
                <a:spcPct val="150000"/>
              </a:lnSpc>
              <a:defRPr/>
            </a:pPr>
            <a:endParaRPr lang="ko-KR" altLang="en-US" sz="1750" dirty="0">
              <a:solidFill>
                <a:srgbClr val="000000"/>
              </a:solidFill>
            </a:endParaRPr>
          </a:p>
          <a:p>
            <a:pPr marL="628650" lvl="3" indent="0">
              <a:lnSpc>
                <a:spcPct val="150000"/>
              </a:lnSpc>
              <a:buNone/>
              <a:defRPr/>
            </a:pPr>
            <a:endParaRPr lang="ko-KR" altLang="en-US" sz="1750" dirty="0">
              <a:solidFill>
                <a:srgbClr val="000000"/>
              </a:solidFill>
            </a:endParaRPr>
          </a:p>
          <a:p>
            <a:pPr lvl="3">
              <a:lnSpc>
                <a:spcPct val="150000"/>
              </a:lnSpc>
              <a:defRPr/>
            </a:pPr>
            <a:r>
              <a:rPr lang="ko-KR" altLang="en-US" sz="1750" dirty="0">
                <a:solidFill>
                  <a:srgbClr val="000000"/>
                </a:solidFill>
              </a:rPr>
              <a:t> 예</a:t>
            </a:r>
            <a:r>
              <a:rPr lang="en-US" altLang="ko-KR" sz="1750" dirty="0">
                <a:solidFill>
                  <a:srgbClr val="000000"/>
                </a:solidFill>
              </a:rPr>
              <a:t>:</a:t>
            </a:r>
            <a:r>
              <a:rPr lang="ko-KR" altLang="en-US" sz="1750" dirty="0">
                <a:solidFill>
                  <a:srgbClr val="000000"/>
                </a:solidFill>
              </a:rPr>
              <a:t> 금융회사의 위탁을 받아 투자권유를 대행하는 동시에</a:t>
            </a:r>
            <a:r>
              <a:rPr lang="en-US" altLang="ko-KR" sz="1750" dirty="0">
                <a:solidFill>
                  <a:srgbClr val="000000"/>
                </a:solidFill>
              </a:rPr>
              <a:t>,</a:t>
            </a:r>
            <a:r>
              <a:rPr lang="ko-KR" altLang="en-US" sz="1750" dirty="0">
                <a:solidFill>
                  <a:srgbClr val="000000"/>
                </a:solidFill>
              </a:rPr>
              <a:t> 금융회사의 거래상대방</a:t>
            </a:r>
            <a:r>
              <a:rPr lang="en-US" altLang="ko-KR" sz="1750" dirty="0">
                <a:solidFill>
                  <a:srgbClr val="000000"/>
                </a:solidFill>
              </a:rPr>
              <a:t>(</a:t>
            </a:r>
            <a:r>
              <a:rPr lang="ko-KR" altLang="en-US" sz="1750" dirty="0">
                <a:solidFill>
                  <a:srgbClr val="000000"/>
                </a:solidFill>
              </a:rPr>
              <a:t>금융소비자</a:t>
            </a:r>
            <a:r>
              <a:rPr lang="en-US" altLang="ko-KR" sz="1750" dirty="0">
                <a:solidFill>
                  <a:srgbClr val="000000"/>
                </a:solidFill>
              </a:rPr>
              <a:t>/</a:t>
            </a:r>
            <a:r>
              <a:rPr lang="ko-KR" altLang="en-US" sz="1750" dirty="0">
                <a:solidFill>
                  <a:srgbClr val="000000"/>
                </a:solidFill>
              </a:rPr>
              <a:t>로펌 </a:t>
            </a:r>
            <a:r>
              <a:rPr lang="en-US" altLang="ko-KR" sz="1750" dirty="0">
                <a:solidFill>
                  <a:srgbClr val="000000"/>
                </a:solidFill>
              </a:rPr>
              <a:t>Client)</a:t>
            </a:r>
            <a:r>
              <a:rPr lang="ko-KR" altLang="en-US" sz="1750" dirty="0">
                <a:solidFill>
                  <a:srgbClr val="000000"/>
                </a:solidFill>
              </a:rPr>
              <a:t>과는 법률사무의 수임인으로</a:t>
            </a:r>
            <a:r>
              <a:rPr lang="en-US" altLang="ko-KR" sz="1750" dirty="0">
                <a:solidFill>
                  <a:srgbClr val="000000"/>
                </a:solidFill>
              </a:rPr>
              <a:t> ‘</a:t>
            </a:r>
            <a:r>
              <a:rPr lang="ko-KR" altLang="en-US" sz="1750" dirty="0">
                <a:solidFill>
                  <a:srgbClr val="000000"/>
                </a:solidFill>
              </a:rPr>
              <a:t>금융소비자의</a:t>
            </a:r>
            <a:r>
              <a:rPr lang="en-US" altLang="ko-KR" sz="1750" dirty="0">
                <a:solidFill>
                  <a:srgbClr val="000000"/>
                </a:solidFill>
              </a:rPr>
              <a:t> </a:t>
            </a:r>
            <a:r>
              <a:rPr lang="ko-KR" altLang="en-US" sz="1750" dirty="0">
                <a:solidFill>
                  <a:srgbClr val="000000"/>
                </a:solidFill>
              </a:rPr>
              <a:t>이익을 해하지 않는 범위</a:t>
            </a:r>
            <a:r>
              <a:rPr lang="en-US" altLang="ko-KR" sz="1750" dirty="0">
                <a:solidFill>
                  <a:srgbClr val="000000"/>
                </a:solidFill>
              </a:rPr>
              <a:t>’,</a:t>
            </a:r>
            <a:r>
              <a:rPr lang="ko-KR" altLang="en-US" sz="1750" dirty="0">
                <a:solidFill>
                  <a:srgbClr val="000000"/>
                </a:solidFill>
              </a:rPr>
              <a:t> </a:t>
            </a:r>
            <a:r>
              <a:rPr lang="en-US" altLang="ko-KR" sz="1750" dirty="0">
                <a:solidFill>
                  <a:srgbClr val="000000"/>
                </a:solidFill>
              </a:rPr>
              <a:t>‘</a:t>
            </a:r>
            <a:r>
              <a:rPr lang="ko-KR" altLang="en-US" sz="1750" dirty="0">
                <a:solidFill>
                  <a:srgbClr val="000000"/>
                </a:solidFill>
              </a:rPr>
              <a:t>신인의무를 다하는 범위</a:t>
            </a:r>
            <a:r>
              <a:rPr lang="en-US" altLang="ko-KR" sz="1750" dirty="0">
                <a:solidFill>
                  <a:srgbClr val="000000"/>
                </a:solidFill>
              </a:rPr>
              <a:t>’</a:t>
            </a:r>
            <a:r>
              <a:rPr lang="ko-KR" altLang="en-US" sz="1750" dirty="0">
                <a:solidFill>
                  <a:srgbClr val="000000"/>
                </a:solidFill>
              </a:rPr>
              <a:t>에서 쌍방의 사무를 처리하는 구조 ☞ </a:t>
            </a:r>
            <a:r>
              <a:rPr lang="ko-KR" altLang="en-US" sz="1750" b="1" dirty="0">
                <a:solidFill>
                  <a:srgbClr val="000000"/>
                </a:solidFill>
              </a:rPr>
              <a:t>지방변호사회의 영리행위 허가가 필요한지</a:t>
            </a:r>
            <a:r>
              <a:rPr lang="en-US" altLang="ko-KR" sz="1750" b="1" dirty="0">
                <a:solidFill>
                  <a:srgbClr val="000000"/>
                </a:solidFill>
              </a:rPr>
              <a:t>(</a:t>
            </a:r>
            <a:r>
              <a:rPr lang="ko-KR" altLang="en-US" sz="1750" b="1" dirty="0">
                <a:solidFill>
                  <a:srgbClr val="000000"/>
                </a:solidFill>
              </a:rPr>
              <a:t>변호사법제</a:t>
            </a:r>
            <a:r>
              <a:rPr lang="en-US" altLang="ko-KR" sz="1750" b="1" dirty="0">
                <a:solidFill>
                  <a:srgbClr val="000000"/>
                </a:solidFill>
              </a:rPr>
              <a:t>38</a:t>
            </a:r>
            <a:r>
              <a:rPr lang="ko-KR" altLang="en-US" sz="1750" b="1" dirty="0">
                <a:solidFill>
                  <a:srgbClr val="000000"/>
                </a:solidFill>
              </a:rPr>
              <a:t>조제</a:t>
            </a:r>
            <a:r>
              <a:rPr lang="en-US" altLang="ko-KR" sz="1750" b="1" dirty="0">
                <a:solidFill>
                  <a:srgbClr val="000000"/>
                </a:solidFill>
              </a:rPr>
              <a:t>2</a:t>
            </a:r>
            <a:r>
              <a:rPr lang="ko-KR" altLang="en-US" sz="1750" b="1" dirty="0">
                <a:solidFill>
                  <a:srgbClr val="000000"/>
                </a:solidFill>
              </a:rPr>
              <a:t>항</a:t>
            </a:r>
            <a:r>
              <a:rPr lang="en-US" altLang="ko-KR" sz="1750" b="1" dirty="0">
                <a:solidFill>
                  <a:srgbClr val="000000"/>
                </a:solidFill>
              </a:rPr>
              <a:t>)</a:t>
            </a:r>
            <a:endParaRPr lang="ko-KR" altLang="en-US" sz="1750" dirty="0">
              <a:solidFill>
                <a:srgbClr val="000000"/>
              </a:solidFill>
            </a:endParaRPr>
          </a:p>
        </p:txBody>
      </p:sp>
      <p:sp>
        <p:nvSpPr>
          <p:cNvPr id="4" name="가로 글상자 3"/>
          <p:cNvSpPr txBox="1"/>
          <p:nvPr/>
        </p:nvSpPr>
        <p:spPr>
          <a:xfrm>
            <a:off x="614220" y="3216563"/>
            <a:ext cx="11283949" cy="154208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ko-KR" altLang="en-US" sz="1600" dirty="0"/>
              <a:t>금융소비자법 제12조(</a:t>
            </a:r>
            <a:r>
              <a:rPr lang="ko-KR" altLang="en-US" sz="1600" dirty="0" err="1"/>
              <a:t>금융상품판매업자등의</a:t>
            </a:r>
            <a:r>
              <a:rPr lang="ko-KR" altLang="en-US" sz="1600" dirty="0"/>
              <a:t> 등록) ① </a:t>
            </a:r>
            <a:r>
              <a:rPr lang="ko-KR" altLang="en-US" sz="1600" dirty="0" err="1"/>
              <a:t>금융상품판매업등을</a:t>
            </a:r>
            <a:r>
              <a:rPr lang="ko-KR" altLang="en-US" sz="1600" dirty="0"/>
              <a:t> 영위하려는 자는 금융상품직접판매업자, </a:t>
            </a:r>
            <a:r>
              <a:rPr lang="ko-KR" altLang="en-US" sz="1600" dirty="0" err="1"/>
              <a:t>금융상품판매대리ㆍ중개업자</a:t>
            </a:r>
            <a:r>
              <a:rPr lang="ko-KR" altLang="en-US" sz="1600" dirty="0"/>
              <a:t> 또는 금융상품자문업자별로 </a:t>
            </a:r>
            <a:r>
              <a:rPr lang="en-US" altLang="ko-KR" sz="1600" dirty="0"/>
              <a:t>(</a:t>
            </a:r>
            <a:r>
              <a:rPr lang="ko-KR" altLang="en-US" sz="1600" dirty="0"/>
              <a:t>중략</a:t>
            </a:r>
            <a:r>
              <a:rPr lang="en-US" altLang="ko-KR" sz="1600" dirty="0"/>
              <a:t>)</a:t>
            </a:r>
            <a:r>
              <a:rPr lang="ko-KR" altLang="en-US" sz="1600" dirty="0"/>
              <a:t> 취급할 상품의 범위를 정하여 </a:t>
            </a:r>
            <a:r>
              <a:rPr lang="ko-KR" altLang="en-US" sz="1600" u="sng" dirty="0"/>
              <a:t>금융위원회에 등록하여야 한다. 다만, 다음 각 호의 어느 하나에 해당하는 경우에는 등록을 하지 아니하고 </a:t>
            </a:r>
            <a:r>
              <a:rPr lang="ko-KR" altLang="en-US" sz="1600" u="sng" dirty="0" err="1"/>
              <a:t>금융상품판매업등을</a:t>
            </a:r>
            <a:r>
              <a:rPr lang="ko-KR" altLang="en-US" sz="1600" u="sng" dirty="0"/>
              <a:t> 영위할 수 있다.</a:t>
            </a:r>
          </a:p>
          <a:p>
            <a:pPr lvl="0">
              <a:lnSpc>
                <a:spcPct val="120000"/>
              </a:lnSpc>
              <a:defRPr/>
            </a:pPr>
            <a:r>
              <a:rPr lang="ko-KR" altLang="en-US" sz="1600" dirty="0"/>
              <a:t>2. 금융관계법률에서 </a:t>
            </a:r>
            <a:r>
              <a:rPr lang="ko-KR" altLang="en-US" sz="1600" dirty="0" err="1"/>
              <a:t>금융상품판매업등에</a:t>
            </a:r>
            <a:r>
              <a:rPr lang="ko-KR" altLang="en-US" sz="1600" dirty="0"/>
              <a:t> 해당하는 업무에 대하여</a:t>
            </a:r>
            <a:r>
              <a:rPr lang="ko-KR" altLang="en-US" sz="1600" u="sng" dirty="0"/>
              <a:t> 해당 법률에 따른 인허가를 받거나 등록을 하지 아니하여도 업무를 영위할 수 있도록 규정한 경우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계약 체결을 위한 투자권유</a:t>
            </a:r>
            <a:r>
              <a:rPr lang="en-US" altLang="ko-KR"/>
              <a:t>(3)</a:t>
            </a:r>
            <a:r>
              <a:rPr lang="ko-KR" altLang="en-US"/>
              <a:t>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4960939"/>
          </a:xfrm>
        </p:spPr>
        <p:txBody>
          <a:bodyPr/>
          <a:lstStyle/>
          <a:p>
            <a:pPr lvl="1">
              <a:lnSpc>
                <a:spcPct val="130000"/>
              </a:lnSpc>
              <a:defRPr/>
            </a:pP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투자권유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 전문기관의 투자권유</a:t>
            </a:r>
            <a:r>
              <a:rPr lang="en-US" altLang="ko-KR" sz="1800" dirty="0">
                <a:solidFill>
                  <a:srgbClr val="000000"/>
                </a:solidFill>
              </a:rPr>
              <a:t>/</a:t>
            </a:r>
            <a:r>
              <a:rPr lang="ko-KR" altLang="en-US" sz="1800" dirty="0">
                <a:solidFill>
                  <a:srgbClr val="000000"/>
                </a:solidFill>
              </a:rPr>
              <a:t>설명 관련 이슈</a:t>
            </a:r>
          </a:p>
          <a:p>
            <a:pPr marL="817675" lvl="2" indent="-370000">
              <a:lnSpc>
                <a:spcPct val="130000"/>
              </a:lnSpc>
              <a:buAutoNum type="arabicParenR"/>
              <a:defRPr/>
            </a:pPr>
            <a:r>
              <a:rPr lang="en-US" altLang="ko-KR" dirty="0">
                <a:solidFill>
                  <a:srgbClr val="000000"/>
                </a:solidFill>
              </a:rPr>
              <a:t>1</a:t>
            </a:r>
            <a:r>
              <a:rPr lang="ko-KR" altLang="en-US" dirty="0" err="1">
                <a:solidFill>
                  <a:srgbClr val="000000"/>
                </a:solidFill>
              </a:rPr>
              <a:t>사전속</a:t>
            </a:r>
            <a:r>
              <a:rPr lang="ko-KR" altLang="en-US" dirty="0">
                <a:solidFill>
                  <a:srgbClr val="000000"/>
                </a:solidFill>
              </a:rPr>
              <a:t> 적용여부 </a:t>
            </a:r>
          </a:p>
          <a:p>
            <a:pPr marL="914250" lvl="3" indent="-285600">
              <a:lnSpc>
                <a:spcPct val="130000"/>
              </a:lnSpc>
              <a:defRPr/>
            </a:pPr>
            <a:r>
              <a:rPr lang="en-US" altLang="ko-KR" sz="1800" dirty="0">
                <a:solidFill>
                  <a:srgbClr val="000000"/>
                </a:solidFill>
              </a:rPr>
              <a:t>[1</a:t>
            </a:r>
            <a:r>
              <a:rPr lang="ko-KR" altLang="en-US" sz="1800" dirty="0" err="1">
                <a:solidFill>
                  <a:srgbClr val="000000"/>
                </a:solidFill>
              </a:rPr>
              <a:t>사전속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적용안</a:t>
            </a:r>
            <a:r>
              <a:rPr lang="en-US" altLang="ko-KR" sz="1800" dirty="0">
                <a:solidFill>
                  <a:srgbClr val="000000"/>
                </a:solidFill>
              </a:rPr>
              <a:t>]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신탁업</a:t>
            </a:r>
            <a:r>
              <a:rPr lang="ko-KR" altLang="en-US" sz="1800" dirty="0">
                <a:solidFill>
                  <a:srgbClr val="000000"/>
                </a:solidFill>
              </a:rPr>
              <a:t> 라이선스가 없는 개인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투자권유대행인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  <a:r>
              <a:rPr lang="en-US" altLang="ko-KR" sz="1800" dirty="0">
                <a:solidFill>
                  <a:srgbClr val="000000"/>
                </a:solidFill>
              </a:rPr>
              <a:t>vs </a:t>
            </a:r>
            <a:r>
              <a:rPr lang="ko-KR" altLang="en-US" sz="1800" dirty="0" err="1">
                <a:solidFill>
                  <a:srgbClr val="000000"/>
                </a:solidFill>
              </a:rPr>
              <a:t>신탁업</a:t>
            </a:r>
            <a:r>
              <a:rPr lang="ko-KR" altLang="en-US" sz="1800" dirty="0">
                <a:solidFill>
                  <a:srgbClr val="000000"/>
                </a:solidFill>
              </a:rPr>
              <a:t> 라이선스가 없는 </a:t>
            </a:r>
            <a:endParaRPr lang="en-US" altLang="ko-KR" sz="1800" dirty="0">
              <a:solidFill>
                <a:srgbClr val="000000"/>
              </a:solidFill>
            </a:endParaRPr>
          </a:p>
          <a:p>
            <a:pPr marL="628650" lvl="3" indent="0">
              <a:lnSpc>
                <a:spcPct val="130000"/>
              </a:lnSpc>
              <a:buNone/>
              <a:defRPr/>
            </a:pPr>
            <a:r>
              <a:rPr lang="en-US" altLang="ko-KR" sz="1800" dirty="0">
                <a:solidFill>
                  <a:srgbClr val="000000"/>
                </a:solidFill>
              </a:rPr>
              <a:t>    </a:t>
            </a:r>
            <a:r>
              <a:rPr lang="ko-KR" altLang="en-US" sz="1800" dirty="0">
                <a:solidFill>
                  <a:srgbClr val="000000"/>
                </a:solidFill>
              </a:rPr>
              <a:t>법인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업무위탁 받은 전문기관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  </a:t>
            </a:r>
          </a:p>
          <a:p>
            <a:pPr marL="628650" lvl="3" indent="0">
              <a:lnSpc>
                <a:spcPct val="130000"/>
              </a:lnSpc>
              <a:buNone/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      </a:t>
            </a:r>
            <a:r>
              <a:rPr lang="en-US" altLang="ko-KR" sz="1800" dirty="0">
                <a:solidFill>
                  <a:srgbClr val="000000"/>
                </a:solidFill>
              </a:rPr>
              <a:t>※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투권인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  <a:r>
              <a:rPr lang="en-US" altLang="ko-KR" sz="1800" dirty="0">
                <a:solidFill>
                  <a:srgbClr val="000000"/>
                </a:solidFill>
              </a:rPr>
              <a:t>: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  <a:r>
              <a:rPr lang="en-US" altLang="ko-KR" sz="1800" dirty="0">
                <a:solidFill>
                  <a:srgbClr val="000000"/>
                </a:solidFill>
              </a:rPr>
              <a:t>1</a:t>
            </a:r>
            <a:r>
              <a:rPr lang="ko-KR" altLang="en-US" sz="1800" dirty="0">
                <a:solidFill>
                  <a:srgbClr val="000000"/>
                </a:solidFill>
              </a:rPr>
              <a:t>社전속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하나의 회사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으로  </a:t>
            </a:r>
            <a:r>
              <a:rPr lang="ko-KR" altLang="en-US" sz="1800" dirty="0" err="1">
                <a:solidFill>
                  <a:srgbClr val="000000"/>
                </a:solidFill>
              </a:rPr>
              <a:t>금투업자와</a:t>
            </a:r>
            <a:r>
              <a:rPr lang="ko-KR" altLang="en-US" sz="1800" dirty="0">
                <a:solidFill>
                  <a:srgbClr val="000000"/>
                </a:solidFill>
              </a:rPr>
              <a:t> 투자권유 위탁계약을 체결한 사용인格</a:t>
            </a:r>
          </a:p>
          <a:p>
            <a:pPr marL="914250" lvl="3" indent="-285600">
              <a:lnSpc>
                <a:spcPct val="130000"/>
              </a:lnSpc>
              <a:defRPr/>
            </a:pPr>
            <a:r>
              <a:rPr lang="en-US" altLang="ko-KR" sz="1800" dirty="0">
                <a:solidFill>
                  <a:srgbClr val="000000"/>
                </a:solidFill>
              </a:rPr>
              <a:t>[</a:t>
            </a:r>
            <a:r>
              <a:rPr lang="ko-KR" altLang="en-US" sz="1800" dirty="0">
                <a:solidFill>
                  <a:srgbClr val="000000"/>
                </a:solidFill>
              </a:rPr>
              <a:t>비적용안</a:t>
            </a:r>
            <a:r>
              <a:rPr lang="en-US" altLang="ko-KR" sz="1800" dirty="0">
                <a:solidFill>
                  <a:srgbClr val="000000"/>
                </a:solidFill>
              </a:rPr>
              <a:t>]</a:t>
            </a:r>
            <a:r>
              <a:rPr lang="ko-KR" altLang="en-US" sz="1800" dirty="0">
                <a:solidFill>
                  <a:srgbClr val="000000"/>
                </a:solidFill>
              </a:rPr>
              <a:t> 업무위탁의 경우</a:t>
            </a:r>
            <a:r>
              <a:rPr lang="en-US" altLang="ko-KR" sz="1800" dirty="0">
                <a:solidFill>
                  <a:srgbClr val="000000"/>
                </a:solidFill>
              </a:rPr>
              <a:t>,</a:t>
            </a:r>
            <a:r>
              <a:rPr lang="ko-KR" altLang="en-US" sz="1800" dirty="0">
                <a:solidFill>
                  <a:srgbClr val="000000"/>
                </a:solidFill>
              </a:rPr>
              <a:t> 다수의 금융투자업자와 업무위탁 계약체결 가능 </a:t>
            </a:r>
          </a:p>
          <a:p>
            <a:pPr marL="1095225" lvl="4" indent="-285600">
              <a:lnSpc>
                <a:spcPct val="130000"/>
              </a:lnSpc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전문기관에 업무를 </a:t>
            </a:r>
            <a:r>
              <a:rPr lang="en-US" altLang="ko-KR" sz="1800" dirty="0">
                <a:solidFill>
                  <a:srgbClr val="000000"/>
                </a:solidFill>
              </a:rPr>
              <a:t>‘</a:t>
            </a:r>
            <a:r>
              <a:rPr lang="ko-KR" altLang="en-US" sz="1800" dirty="0">
                <a:solidFill>
                  <a:srgbClr val="000000"/>
                </a:solidFill>
              </a:rPr>
              <a:t>위탁</a:t>
            </a:r>
            <a:r>
              <a:rPr lang="en-US" altLang="ko-KR" sz="1800" dirty="0">
                <a:solidFill>
                  <a:srgbClr val="000000"/>
                </a:solidFill>
              </a:rPr>
              <a:t>’</a:t>
            </a:r>
            <a:r>
              <a:rPr lang="ko-KR" altLang="en-US" sz="1800" dirty="0">
                <a:solidFill>
                  <a:srgbClr val="000000"/>
                </a:solidFill>
              </a:rPr>
              <a:t>하는 것으로</a:t>
            </a:r>
            <a:r>
              <a:rPr lang="en-US" altLang="ko-KR" sz="1800" dirty="0">
                <a:solidFill>
                  <a:srgbClr val="000000"/>
                </a:solidFill>
              </a:rPr>
              <a:t>,</a:t>
            </a:r>
            <a:r>
              <a:rPr lang="ko-KR" altLang="en-US" sz="1800" dirty="0">
                <a:solidFill>
                  <a:srgbClr val="000000"/>
                </a:solidFill>
              </a:rPr>
              <a:t> 투자권유대행인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사용인격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과 달리 보는 것이 </a:t>
            </a:r>
            <a:r>
              <a:rPr lang="ko-KR" altLang="en-US" sz="1800" dirty="0" err="1">
                <a:solidFill>
                  <a:srgbClr val="000000"/>
                </a:solidFill>
              </a:rPr>
              <a:t>일응</a:t>
            </a:r>
            <a:r>
              <a:rPr lang="ko-KR" altLang="en-US" sz="1800" dirty="0">
                <a:solidFill>
                  <a:srgbClr val="000000"/>
                </a:solidFill>
              </a:rPr>
              <a:t> 타당</a:t>
            </a:r>
          </a:p>
          <a:p>
            <a:pPr marL="1095225" lvl="4" indent="-285600">
              <a:lnSpc>
                <a:spcPct val="130000"/>
              </a:lnSpc>
              <a:defRPr/>
            </a:pPr>
            <a:endParaRPr lang="ko-KR" altLang="en-US" sz="1800" dirty="0">
              <a:solidFill>
                <a:srgbClr val="000000"/>
              </a:solidFill>
            </a:endParaRPr>
          </a:p>
          <a:p>
            <a:pPr marL="552300" lvl="1" indent="-285600">
              <a:lnSpc>
                <a:spcPct val="130000"/>
              </a:lnSpc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현행 자본시장법상 금융 투자상품 투자권유 업무는 라이센스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투자중개업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가 필요한 </a:t>
            </a:r>
            <a:r>
              <a:rPr lang="ko-KR" altLang="en-US" sz="1800" dirty="0" err="1">
                <a:solidFill>
                  <a:srgbClr val="000000"/>
                </a:solidFill>
              </a:rPr>
              <a:t>금투업자의</a:t>
            </a:r>
            <a:r>
              <a:rPr lang="ko-KR" altLang="en-US" sz="1800" dirty="0">
                <a:solidFill>
                  <a:srgbClr val="000000"/>
                </a:solidFill>
              </a:rPr>
              <a:t> 업무이므로</a:t>
            </a:r>
            <a:r>
              <a:rPr lang="en-US" altLang="ko-KR" sz="1800" dirty="0">
                <a:solidFill>
                  <a:srgbClr val="000000"/>
                </a:solidFill>
              </a:rPr>
              <a:t>,</a:t>
            </a:r>
            <a:r>
              <a:rPr lang="ko-KR" altLang="en-US" sz="1800" dirty="0">
                <a:solidFill>
                  <a:srgbClr val="000000"/>
                </a:solidFill>
              </a:rPr>
              <a:t> 투자권유 업무를 하는 자는 </a:t>
            </a:r>
            <a:r>
              <a:rPr lang="ko-KR" altLang="en-US" sz="1800" dirty="0" err="1">
                <a:solidFill>
                  <a:srgbClr val="000000"/>
                </a:solidFill>
              </a:rPr>
              <a:t>금투업자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법인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 또는 투자권유대행인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개인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에 한정</a:t>
            </a:r>
          </a:p>
          <a:p>
            <a:pPr marL="733275" lvl="2" indent="-285600">
              <a:lnSpc>
                <a:spcPct val="130000"/>
              </a:lnSpc>
              <a:buFont typeface="Wingdings"/>
              <a:buChar char="ü"/>
              <a:defRPr/>
            </a:pPr>
            <a:r>
              <a:rPr lang="ko-KR" altLang="en-US" dirty="0">
                <a:solidFill>
                  <a:srgbClr val="000000"/>
                </a:solidFill>
              </a:rPr>
              <a:t>자본시장법상 투자권유대행인은 </a:t>
            </a:r>
            <a:r>
              <a:rPr lang="en-US" altLang="ko-KR" dirty="0">
                <a:solidFill>
                  <a:srgbClr val="000000"/>
                </a:solidFill>
              </a:rPr>
              <a:t>1</a:t>
            </a:r>
            <a:r>
              <a:rPr lang="ko-KR" altLang="en-US" dirty="0">
                <a:solidFill>
                  <a:srgbClr val="000000"/>
                </a:solidFill>
              </a:rPr>
              <a:t>사전속의 한계가 있는 반면</a:t>
            </a:r>
            <a:r>
              <a:rPr lang="en-US" altLang="ko-KR" dirty="0">
                <a:solidFill>
                  <a:srgbClr val="000000"/>
                </a:solidFill>
              </a:rPr>
              <a:t>,</a:t>
            </a:r>
            <a:r>
              <a:rPr lang="ko-KR" altLang="en-US" dirty="0">
                <a:solidFill>
                  <a:srgbClr val="000000"/>
                </a:solidFill>
              </a:rPr>
              <a:t> 전문기관은 보험대리점</a:t>
            </a:r>
            <a:r>
              <a:rPr lang="en-US" altLang="ko-KR" dirty="0">
                <a:solidFill>
                  <a:srgbClr val="000000"/>
                </a:solidFill>
              </a:rPr>
              <a:t>(GA)</a:t>
            </a:r>
            <a:r>
              <a:rPr lang="ko-KR" altLang="en-US" dirty="0">
                <a:solidFill>
                  <a:srgbClr val="000000"/>
                </a:solidFill>
              </a:rPr>
              <a:t>과 같이 여러 </a:t>
            </a:r>
            <a:r>
              <a:rPr lang="ko-KR" altLang="en-US" dirty="0" err="1">
                <a:solidFill>
                  <a:srgbClr val="000000"/>
                </a:solidFill>
              </a:rPr>
              <a:t>금투업자와</a:t>
            </a:r>
            <a:r>
              <a:rPr lang="ko-KR" altLang="en-US" dirty="0">
                <a:solidFill>
                  <a:srgbClr val="000000"/>
                </a:solidFill>
              </a:rPr>
              <a:t> 제휴를 맺어 복수의 신탁상품을 </a:t>
            </a:r>
            <a:r>
              <a:rPr lang="ko-KR" altLang="en-US" dirty="0" err="1">
                <a:solidFill>
                  <a:srgbClr val="000000"/>
                </a:solidFill>
              </a:rPr>
              <a:t>투자권유하는</a:t>
            </a:r>
            <a:r>
              <a:rPr lang="ko-KR" altLang="en-US" dirty="0">
                <a:solidFill>
                  <a:srgbClr val="000000"/>
                </a:solidFill>
              </a:rPr>
              <a:t> 것이 가능할지 </a:t>
            </a:r>
            <a:r>
              <a:rPr lang="en-US" altLang="ko-KR" dirty="0">
                <a:solidFill>
                  <a:srgbClr val="000000"/>
                </a:solidFill>
              </a:rPr>
              <a:t>(</a:t>
            </a:r>
            <a:r>
              <a:rPr lang="ko-KR" altLang="en-US" dirty="0">
                <a:solidFill>
                  <a:srgbClr val="000000"/>
                </a:solidFill>
              </a:rPr>
              <a:t>불완전판매 문제와 연결</a:t>
            </a:r>
            <a:r>
              <a:rPr lang="en-US" altLang="ko-KR" dirty="0">
                <a:solidFill>
                  <a:srgbClr val="000000"/>
                </a:solidFill>
              </a:rPr>
              <a:t>)</a:t>
            </a:r>
            <a:r>
              <a:rPr lang="ko-KR" altLang="en-US" dirty="0">
                <a:solidFill>
                  <a:srgbClr val="000000"/>
                </a:solidFill>
              </a:rPr>
              <a:t>  </a:t>
            </a:r>
            <a:endParaRPr lang="en-US" altLang="ko-KR" dirty="0">
              <a:solidFill>
                <a:srgbClr val="000000"/>
              </a:solidFill>
            </a:endParaRPr>
          </a:p>
          <a:p>
            <a:pPr marL="0" lvl="0" indent="0">
              <a:lnSpc>
                <a:spcPct val="140000"/>
              </a:lnSpc>
              <a:buNone/>
              <a:defRPr/>
            </a:pPr>
            <a:endParaRPr lang="en-US" altLang="ko-KR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계약 체결을 위한 투자권유</a:t>
            </a:r>
            <a:r>
              <a:rPr lang="en-US" altLang="ko-KR"/>
              <a:t>(4)</a:t>
            </a:r>
            <a:r>
              <a:rPr lang="ko-KR" altLang="en-US"/>
              <a:t>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4960939"/>
          </a:xfrm>
        </p:spPr>
        <p:txBody>
          <a:bodyPr/>
          <a:lstStyle/>
          <a:p>
            <a:pPr marL="817675" lvl="2" indent="-370000">
              <a:lnSpc>
                <a:spcPct val="140000"/>
              </a:lnSpc>
              <a:buAutoNum type="arabicParenR" startAt="2"/>
              <a:defRPr/>
            </a:pPr>
            <a:r>
              <a:rPr lang="en-US" altLang="ko-KR" sz="1900" dirty="0">
                <a:solidFill>
                  <a:srgbClr val="000000"/>
                </a:solidFill>
              </a:rPr>
              <a:t>[</a:t>
            </a:r>
            <a:r>
              <a:rPr lang="ko-KR" altLang="en-US" sz="1900" dirty="0">
                <a:solidFill>
                  <a:srgbClr val="000000"/>
                </a:solidFill>
              </a:rPr>
              <a:t>손해배상</a:t>
            </a:r>
            <a:r>
              <a:rPr lang="en-US" altLang="ko-KR" sz="1900" dirty="0">
                <a:solidFill>
                  <a:srgbClr val="000000"/>
                </a:solidFill>
              </a:rPr>
              <a:t>]</a:t>
            </a:r>
            <a:r>
              <a:rPr lang="ko-KR" altLang="en-US" sz="1900" dirty="0">
                <a:solidFill>
                  <a:srgbClr val="000000"/>
                </a:solidFill>
              </a:rPr>
              <a:t> 신탁업자가 계약체결에 대한 최종적인 책임을 부담</a:t>
            </a:r>
            <a:r>
              <a:rPr lang="en-US" altLang="ko-KR" sz="1900" dirty="0">
                <a:solidFill>
                  <a:srgbClr val="000000"/>
                </a:solidFill>
              </a:rPr>
              <a:t>(</a:t>
            </a:r>
            <a:r>
              <a:rPr lang="ko-KR" altLang="en-US" sz="1900" dirty="0">
                <a:solidFill>
                  <a:srgbClr val="000000"/>
                </a:solidFill>
              </a:rPr>
              <a:t>법 개정안 제</a:t>
            </a:r>
            <a:r>
              <a:rPr lang="en-US" altLang="ko-KR" sz="1900" dirty="0">
                <a:solidFill>
                  <a:srgbClr val="000000"/>
                </a:solidFill>
              </a:rPr>
              <a:t>109</a:t>
            </a:r>
            <a:r>
              <a:rPr lang="ko-KR" altLang="en-US" sz="1900" dirty="0" err="1">
                <a:solidFill>
                  <a:srgbClr val="000000"/>
                </a:solidFill>
              </a:rPr>
              <a:t>조의제</a:t>
            </a:r>
            <a:r>
              <a:rPr lang="en-US" altLang="ko-KR" sz="1900" dirty="0">
                <a:solidFill>
                  <a:srgbClr val="000000"/>
                </a:solidFill>
              </a:rPr>
              <a:t>5</a:t>
            </a:r>
            <a:r>
              <a:rPr lang="ko-KR" altLang="en-US" sz="1900" dirty="0" err="1">
                <a:solidFill>
                  <a:srgbClr val="000000"/>
                </a:solidFill>
              </a:rPr>
              <a:t>항제</a:t>
            </a:r>
            <a:r>
              <a:rPr lang="en-US" altLang="ko-KR" sz="1900" dirty="0">
                <a:solidFill>
                  <a:srgbClr val="000000"/>
                </a:solidFill>
              </a:rPr>
              <a:t>1</a:t>
            </a:r>
            <a:r>
              <a:rPr lang="ko-KR" altLang="en-US" sz="1900" dirty="0">
                <a:solidFill>
                  <a:srgbClr val="000000"/>
                </a:solidFill>
              </a:rPr>
              <a:t>호</a:t>
            </a:r>
            <a:r>
              <a:rPr lang="en-US" altLang="ko-KR" sz="1900" dirty="0">
                <a:solidFill>
                  <a:srgbClr val="000000"/>
                </a:solidFill>
              </a:rPr>
              <a:t>)</a:t>
            </a:r>
          </a:p>
          <a:p>
            <a:pPr marL="998650" lvl="3" indent="-370000">
              <a:lnSpc>
                <a:spcPct val="140000"/>
              </a:lnSpc>
              <a:buChar char="•"/>
              <a:defRPr/>
            </a:pPr>
            <a:endParaRPr lang="en-US" altLang="ko-KR" sz="1900" dirty="0">
              <a:solidFill>
                <a:srgbClr val="000000"/>
              </a:solidFill>
            </a:endParaRPr>
          </a:p>
          <a:p>
            <a:pPr marL="817675" lvl="2" indent="-370000">
              <a:lnSpc>
                <a:spcPct val="140000"/>
              </a:lnSpc>
              <a:buAutoNum type="arabicParenR" startAt="2"/>
              <a:defRPr/>
            </a:pPr>
            <a:endParaRPr lang="en-US" altLang="ko-KR" sz="1900" dirty="0">
              <a:solidFill>
                <a:srgbClr val="000000"/>
              </a:solidFill>
            </a:endParaRPr>
          </a:p>
          <a:p>
            <a:pPr marL="817675" lvl="2" indent="-370000">
              <a:lnSpc>
                <a:spcPct val="140000"/>
              </a:lnSpc>
              <a:buAutoNum type="arabicParenR" startAt="2"/>
              <a:defRPr/>
            </a:pPr>
            <a:endParaRPr lang="en-US" altLang="ko-KR" sz="1900" dirty="0">
              <a:solidFill>
                <a:srgbClr val="000000"/>
              </a:solidFill>
            </a:endParaRPr>
          </a:p>
          <a:p>
            <a:pPr marL="0" lvl="0" indent="0">
              <a:lnSpc>
                <a:spcPct val="140000"/>
              </a:lnSpc>
              <a:buNone/>
              <a:defRPr/>
            </a:pPr>
            <a:endParaRPr lang="en-US" altLang="ko-KR" sz="1900" dirty="0">
              <a:solidFill>
                <a:srgbClr val="000000"/>
              </a:solidFill>
            </a:endParaRPr>
          </a:p>
        </p:txBody>
      </p:sp>
      <p:sp>
        <p:nvSpPr>
          <p:cNvPr id="4" name="가로 글상자 3"/>
          <p:cNvSpPr txBox="1"/>
          <p:nvPr/>
        </p:nvSpPr>
        <p:spPr>
          <a:xfrm>
            <a:off x="754766" y="3429000"/>
            <a:ext cx="10682468" cy="2970044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700" b="1" dirty="0">
                <a:solidFill>
                  <a:srgbClr val="FF0000"/>
                </a:solidFill>
                <a:latin typeface="한컴 윤고딕 230"/>
              </a:rPr>
              <a:t>금융소비자법 제44조(</a:t>
            </a:r>
            <a:r>
              <a:rPr lang="ko-KR" altLang="en-US" sz="1700" b="1" dirty="0" err="1">
                <a:solidFill>
                  <a:srgbClr val="FF0000"/>
                </a:solidFill>
                <a:latin typeface="한컴 윤고딕 230"/>
              </a:rPr>
              <a:t>금융상품판매업자등의</a:t>
            </a:r>
            <a:r>
              <a:rPr lang="ko-KR" altLang="en-US" sz="1700" b="1" dirty="0">
                <a:solidFill>
                  <a:srgbClr val="FF0000"/>
                </a:solidFill>
                <a:latin typeface="한컴 윤고딕 230"/>
              </a:rPr>
              <a:t> 손해배상책임) </a:t>
            </a:r>
            <a:r>
              <a:rPr lang="ko-KR" altLang="en-US" sz="1700" dirty="0">
                <a:latin typeface="한컴 윤고딕 230"/>
              </a:rPr>
              <a:t>② </a:t>
            </a:r>
            <a:r>
              <a:rPr lang="ko-KR" altLang="en-US" sz="1700" dirty="0" err="1">
                <a:latin typeface="한컴 윤고딕 230"/>
              </a:rPr>
              <a:t>금융상품판매업자등이</a:t>
            </a:r>
            <a:r>
              <a:rPr lang="ko-KR" altLang="en-US" sz="1700" dirty="0">
                <a:latin typeface="한컴 윤고딕 230"/>
              </a:rPr>
              <a:t> 제19조를 위반하여 금융소비자에게 손해를 발생시킨 경우에는 그 손해를 배상할 책임을 진다. 다만, 그 </a:t>
            </a:r>
            <a:r>
              <a:rPr lang="ko-KR" altLang="en-US" sz="1700" dirty="0" err="1">
                <a:latin typeface="한컴 윤고딕 230"/>
              </a:rPr>
              <a:t>금융상품판매업자등이</a:t>
            </a:r>
            <a:r>
              <a:rPr lang="ko-KR" altLang="en-US" sz="1700" dirty="0">
                <a:latin typeface="한컴 윤고딕 230"/>
              </a:rPr>
              <a:t> 고의 및 과실이 없음을 입증한 경우에는 그러하지 아니하다. </a:t>
            </a:r>
          </a:p>
          <a:p>
            <a:pPr lvl="0">
              <a:defRPr/>
            </a:pPr>
            <a:r>
              <a:rPr lang="ko-KR" altLang="en-US" sz="1700" b="1" dirty="0">
                <a:solidFill>
                  <a:srgbClr val="FF0000"/>
                </a:solidFill>
                <a:latin typeface="한컴 윤고딕 230"/>
              </a:rPr>
              <a:t>제45조(금융상품직접판매업자의 손해배상책임)</a:t>
            </a:r>
            <a:r>
              <a:rPr lang="ko-KR" altLang="en-US" sz="1700" b="1" dirty="0">
                <a:latin typeface="한컴 윤고딕 230"/>
              </a:rPr>
              <a:t> </a:t>
            </a:r>
            <a:r>
              <a:rPr lang="ko-KR" altLang="en-US" sz="1700" dirty="0">
                <a:latin typeface="한컴 윤고딕 230"/>
              </a:rPr>
              <a:t>① </a:t>
            </a:r>
            <a:r>
              <a:rPr lang="ko-KR" altLang="en-US" sz="1700" dirty="0">
                <a:solidFill>
                  <a:srgbClr val="FF0000"/>
                </a:solidFill>
                <a:latin typeface="한컴 윤고딕 230"/>
              </a:rPr>
              <a:t>금융상품직접판매업자</a:t>
            </a:r>
            <a:r>
              <a:rPr lang="ko-KR" altLang="en-US" sz="1700" dirty="0">
                <a:latin typeface="한컴 윤고딕 230"/>
              </a:rPr>
              <a:t>는 </a:t>
            </a:r>
            <a:r>
              <a:rPr lang="ko-KR" altLang="en-US" sz="1700" dirty="0" err="1">
                <a:latin typeface="한컴 윤고딕 230"/>
              </a:rPr>
              <a:t>금융상품계약체결등의</a:t>
            </a:r>
            <a:r>
              <a:rPr lang="ko-KR" altLang="en-US" sz="1700" dirty="0">
                <a:latin typeface="한컴 윤고딕 230"/>
              </a:rPr>
              <a:t> 업무를 </a:t>
            </a:r>
            <a:r>
              <a:rPr lang="ko-KR" altLang="en-US" sz="1700" dirty="0" err="1">
                <a:latin typeface="한컴 윤고딕 230"/>
              </a:rPr>
              <a:t>대리ㆍ중개한</a:t>
            </a:r>
            <a:r>
              <a:rPr lang="ko-KR" altLang="en-US" sz="1700" dirty="0">
                <a:latin typeface="한컴 윤고딕 230"/>
              </a:rPr>
              <a:t> </a:t>
            </a:r>
            <a:r>
              <a:rPr lang="ko-KR" altLang="en-US" sz="1700" b="1" dirty="0" err="1">
                <a:latin typeface="한컴 윤고딕 230"/>
              </a:rPr>
              <a:t>금융상품판매대리ㆍ중개업자</a:t>
            </a:r>
            <a:r>
              <a:rPr lang="ko-KR" altLang="en-US" sz="1700" dirty="0">
                <a:latin typeface="한컴 윤고딕 230"/>
              </a:rPr>
              <a:t> 또는 「보험업법」 제83조제1항제4호에 해당하는 임원 또는 직원(이하 이 조에서 “</a:t>
            </a:r>
            <a:r>
              <a:rPr lang="ko-KR" altLang="en-US" sz="1700" dirty="0" err="1">
                <a:latin typeface="한컴 윤고딕 230"/>
              </a:rPr>
              <a:t>금융상품판매대리ㆍ중개업자등”이라</a:t>
            </a:r>
            <a:r>
              <a:rPr lang="ko-KR" altLang="en-US" sz="1700" dirty="0">
                <a:latin typeface="한컴 윤고딕 230"/>
              </a:rPr>
              <a:t> 한다)이 </a:t>
            </a:r>
            <a:r>
              <a:rPr lang="ko-KR" altLang="en-US" sz="1700" dirty="0" err="1">
                <a:latin typeface="한컴 윤고딕 230"/>
              </a:rPr>
              <a:t>대리ㆍ중개</a:t>
            </a:r>
            <a:r>
              <a:rPr lang="ko-KR" altLang="en-US" sz="1700" dirty="0">
                <a:latin typeface="한컴 윤고딕 230"/>
              </a:rPr>
              <a:t> 업무를 할 때 금융소비자에게 손해를 발생시킨 경우에는 그 </a:t>
            </a:r>
            <a:r>
              <a:rPr lang="ko-KR" altLang="en-US" sz="1700" dirty="0">
                <a:solidFill>
                  <a:srgbClr val="FF0000"/>
                </a:solidFill>
                <a:latin typeface="한컴 윤고딕 230"/>
              </a:rPr>
              <a:t>손해를 배상할 책임이 있다</a:t>
            </a:r>
            <a:r>
              <a:rPr lang="ko-KR" altLang="en-US" sz="1700" dirty="0">
                <a:latin typeface="한컴 윤고딕 230"/>
              </a:rPr>
              <a:t>. 다만, 금융상품직접판매업자가 </a:t>
            </a:r>
            <a:r>
              <a:rPr lang="ko-KR" altLang="en-US" sz="1700" dirty="0" err="1">
                <a:latin typeface="한컴 윤고딕 230"/>
              </a:rPr>
              <a:t>금융상품판매대리ㆍ중개업자등의</a:t>
            </a:r>
            <a:r>
              <a:rPr lang="ko-KR" altLang="en-US" sz="1700" dirty="0">
                <a:latin typeface="한컴 윤고딕 230"/>
              </a:rPr>
              <a:t> 선임과 그 업무 감독에 대하여 적절한 주의를 하였고 손해를 방지하기 위하여 노력한 경우에는 그러하지 아니하다.</a:t>
            </a:r>
          </a:p>
          <a:p>
            <a:pPr lvl="0">
              <a:defRPr/>
            </a:pPr>
            <a:r>
              <a:rPr lang="ko-KR" altLang="en-US" sz="1700" dirty="0">
                <a:latin typeface="한컴 윤고딕 230"/>
              </a:rPr>
              <a:t>② 제1항 본문에 따른 금융상품직접판매업자의 손해배상책임은 </a:t>
            </a:r>
            <a:r>
              <a:rPr lang="ko-KR" altLang="en-US" sz="1700" dirty="0" err="1">
                <a:latin typeface="한컴 윤고딕 230"/>
              </a:rPr>
              <a:t>금융상품판매대리ㆍ중개업자등에</a:t>
            </a:r>
            <a:r>
              <a:rPr lang="ko-KR" altLang="en-US" sz="1700" dirty="0">
                <a:latin typeface="한컴 윤고딕 230"/>
              </a:rPr>
              <a:t> 대한 금융상품직접판매업자의 구상권 행사를 방해하지 아니한다.</a:t>
            </a:r>
            <a:endParaRPr lang="ko-KR" altLang="en-US" sz="1700" u="sng" dirty="0"/>
          </a:p>
        </p:txBody>
      </p:sp>
      <p:sp>
        <p:nvSpPr>
          <p:cNvPr id="5" name="가로 글상자 4"/>
          <p:cNvSpPr txBox="1"/>
          <p:nvPr/>
        </p:nvSpPr>
        <p:spPr>
          <a:xfrm>
            <a:off x="754766" y="1842686"/>
            <a:ext cx="10682468" cy="1400383"/>
          </a:xfrm>
          <a:prstGeom prst="rect">
            <a:avLst/>
          </a:prstGeom>
          <a:ln>
            <a:solidFill>
              <a:srgbClr val="323232">
                <a:alpha val="100000"/>
              </a:srgbClr>
            </a:solidFill>
          </a:ln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700" b="1" i="0" u="none" strike="noStrike" kern="1200" cap="none" spc="0" normalizeH="0" baseline="0" dirty="0">
                <a:solidFill>
                  <a:srgbClr val="FF0000"/>
                </a:solidFill>
                <a:latin typeface="한컴 윤고딕 230"/>
              </a:rPr>
              <a:t>(</a:t>
            </a:r>
            <a:r>
              <a:rPr kumimoji="0" lang="ko-KR" altLang="en-US" sz="1700" b="1" i="0" u="none" strike="noStrike" kern="1200" cap="none" spc="0" normalizeH="0" baseline="0" dirty="0">
                <a:solidFill>
                  <a:srgbClr val="FF0000"/>
                </a:solidFill>
                <a:latin typeface="한컴 윤고딕 230"/>
              </a:rPr>
              <a:t>참고</a:t>
            </a:r>
            <a:r>
              <a:rPr kumimoji="0" lang="en-US" altLang="ko-KR" sz="1700" b="1" i="0" u="none" strike="noStrike" kern="1200" cap="none" spc="0" normalizeH="0" baseline="0" dirty="0">
                <a:solidFill>
                  <a:srgbClr val="FF0000"/>
                </a:solidFill>
                <a:latin typeface="한컴 윤고딕 230"/>
              </a:rPr>
              <a:t>)</a:t>
            </a:r>
            <a:r>
              <a:rPr kumimoji="0" lang="ko-KR" altLang="en-US" sz="1700" b="1" i="0" u="none" strike="noStrike" kern="1200" cap="none" spc="0" normalizeH="0" baseline="0" dirty="0">
                <a:solidFill>
                  <a:srgbClr val="FF0000"/>
                </a:solidFill>
                <a:latin typeface="한컴 윤고딕 230"/>
              </a:rPr>
              <a:t> 민법 제756조(사용자의 배상책임)</a:t>
            </a:r>
            <a:r>
              <a:rPr kumimoji="0" lang="ko-KR" altLang="en-US" sz="1700" b="0" i="0" u="none" strike="noStrike" kern="1200" cap="none" spc="0" normalizeH="0" baseline="0" dirty="0">
                <a:solidFill>
                  <a:srgbClr val="264C72"/>
                </a:solidFill>
                <a:latin typeface="한컴 윤고딕 230"/>
              </a:rPr>
              <a:t> ①타인을 사용하여 어느 사무에 종사하게 한 자는 피용자가 그 사무집행에 관하여 제삼자에게 가한 손해를 배상할 책임이 있다. 그러나 사용자가 피용자의 선임 및 그 사무감독에 상당한 주의를 한 때 또는 상당한 주의를 하여도 손해가 있을 경우에는 그러하지 아니하다.</a:t>
            </a: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700" b="0" i="0" u="none" strike="noStrike" kern="1200" cap="none" spc="0" normalizeH="0" baseline="0" dirty="0">
                <a:solidFill>
                  <a:srgbClr val="264C72"/>
                </a:solidFill>
                <a:latin typeface="한컴 윤고딕 230"/>
              </a:rPr>
              <a:t>②사용자에 갈음하여 그 사무를 감독하는 자도 전항의 책임이 있다. &lt;개정 2014. 12. 30.&gt;</a:t>
            </a: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700" b="0" i="0" u="none" strike="noStrike" kern="1200" cap="none" spc="0" normalizeH="0" baseline="0" dirty="0">
                <a:solidFill>
                  <a:srgbClr val="264C72"/>
                </a:solidFill>
                <a:latin typeface="한컴 윤고딕 230"/>
              </a:rPr>
              <a:t>③전2항의 경우에 사용자 또는 감독자는 피용자에 대하여 구상권을 행사할 수 있다.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계약 체결을 위한 투자권유</a:t>
            </a:r>
            <a:r>
              <a:rPr lang="en-US" altLang="ko-KR"/>
              <a:t>(5)</a:t>
            </a:r>
            <a:r>
              <a:rPr lang="ko-KR" altLang="en-US"/>
              <a:t>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4960939"/>
          </a:xfrm>
        </p:spPr>
        <p:txBody>
          <a:bodyPr/>
          <a:lstStyle/>
          <a:p>
            <a:pPr marL="455725" lvl="0" indent="-370000">
              <a:lnSpc>
                <a:spcPct val="120000"/>
              </a:lnSpc>
              <a:buAutoNum type="arabicParenR" startAt="2"/>
              <a:defRPr/>
            </a:pPr>
            <a:r>
              <a:rPr lang="en-US" altLang="ko-KR" sz="2000">
                <a:solidFill>
                  <a:srgbClr val="000000"/>
                </a:solidFill>
              </a:rPr>
              <a:t>[</a:t>
            </a:r>
            <a:r>
              <a:rPr lang="ko-KR" altLang="en-US" sz="2000">
                <a:solidFill>
                  <a:srgbClr val="000000"/>
                </a:solidFill>
              </a:rPr>
              <a:t>손해배상</a:t>
            </a:r>
            <a:r>
              <a:rPr lang="en-US" altLang="ko-KR" sz="2000">
                <a:solidFill>
                  <a:srgbClr val="000000"/>
                </a:solidFill>
              </a:rPr>
              <a:t>]</a:t>
            </a:r>
            <a:r>
              <a:rPr lang="ko-KR" altLang="en-US" sz="2000">
                <a:solidFill>
                  <a:srgbClr val="000000"/>
                </a:solidFill>
              </a:rPr>
              <a:t> 신탁업자가 계약체결에 대한 최종적인 책임을 부담</a:t>
            </a:r>
          </a:p>
          <a:p>
            <a:pPr marL="85725" lvl="0" indent="0">
              <a:lnSpc>
                <a:spcPct val="120000"/>
              </a:lnSpc>
              <a:buNone/>
              <a:defRPr/>
            </a:pPr>
            <a:r>
              <a:rPr lang="en-US" altLang="ko-KR" sz="1900">
                <a:solidFill>
                  <a:srgbClr val="FF0000"/>
                </a:solidFill>
              </a:rPr>
              <a:t>(</a:t>
            </a:r>
            <a:r>
              <a:rPr lang="ko-KR" altLang="en-US" sz="1900">
                <a:solidFill>
                  <a:srgbClr val="FF0000"/>
                </a:solidFill>
              </a:rPr>
              <a:t>법 개정안 제</a:t>
            </a:r>
            <a:r>
              <a:rPr lang="en-US" altLang="ko-KR" sz="1900">
                <a:solidFill>
                  <a:srgbClr val="FF0000"/>
                </a:solidFill>
              </a:rPr>
              <a:t>109</a:t>
            </a:r>
            <a:r>
              <a:rPr lang="ko-KR" altLang="en-US" sz="1900">
                <a:solidFill>
                  <a:srgbClr val="FF0000"/>
                </a:solidFill>
              </a:rPr>
              <a:t>조의제</a:t>
            </a:r>
            <a:r>
              <a:rPr lang="en-US" altLang="ko-KR" sz="1900">
                <a:solidFill>
                  <a:srgbClr val="FF0000"/>
                </a:solidFill>
              </a:rPr>
              <a:t>5</a:t>
            </a:r>
            <a:r>
              <a:rPr lang="ko-KR" altLang="en-US" sz="1900">
                <a:solidFill>
                  <a:srgbClr val="FF0000"/>
                </a:solidFill>
              </a:rPr>
              <a:t>항제</a:t>
            </a:r>
            <a:r>
              <a:rPr lang="en-US" altLang="ko-KR" sz="1900">
                <a:solidFill>
                  <a:srgbClr val="FF0000"/>
                </a:solidFill>
              </a:rPr>
              <a:t>1</a:t>
            </a:r>
            <a:r>
              <a:rPr lang="ko-KR" altLang="en-US" sz="1900">
                <a:solidFill>
                  <a:srgbClr val="FF0000"/>
                </a:solidFill>
              </a:rPr>
              <a:t>호</a:t>
            </a:r>
            <a:r>
              <a:rPr lang="en-US" altLang="ko-KR" sz="1900">
                <a:solidFill>
                  <a:srgbClr val="FF0000"/>
                </a:solidFill>
              </a:rPr>
              <a:t>)</a:t>
            </a:r>
            <a:r>
              <a:rPr lang="ko-KR" altLang="en-US" sz="1900">
                <a:solidFill>
                  <a:srgbClr val="FF0000"/>
                </a:solidFill>
              </a:rPr>
              <a:t> </a:t>
            </a:r>
            <a:r>
              <a:rPr lang="ko-KR" altLang="en-US" sz="1900" u="sng"/>
              <a:t>① 금융투자업자는 금융투자업, 제40조제1항 각 호의 업무 및 제41조제1항의 부수업무와 관련하여 그 금융투자업자가 영위하는 업무의 일부를 제삼자에게 위탁할 수 있다. 다만, 대통령령으로 정하는 내부통제업무(해당 업무에 관한 의사결정권한까지 위탁하는 경우만 해당한다)는 제삼자에게 위탁하여서는 아니 된다. </a:t>
            </a:r>
          </a:p>
          <a:p>
            <a:pPr marL="85725" lvl="0" indent="0">
              <a:lnSpc>
                <a:spcPct val="120000"/>
              </a:lnSpc>
              <a:buNone/>
              <a:defRPr/>
            </a:pPr>
            <a:r>
              <a:rPr lang="ko-KR" altLang="en-US" sz="1900" u="sng">
                <a:solidFill>
                  <a:srgbClr val="FF0000"/>
                </a:solidFill>
              </a:rPr>
              <a:t>⑨ 「민법」 제756조</a:t>
            </a:r>
            <a:r>
              <a:rPr lang="ko-KR" altLang="en-US" sz="1900" u="sng"/>
              <a:t>는 </a:t>
            </a:r>
            <a:r>
              <a:rPr lang="ko-KR" altLang="en-US" sz="1900" u="sng">
                <a:solidFill>
                  <a:srgbClr val="FF0000"/>
                </a:solidFill>
              </a:rPr>
              <a:t>제1항의 업무를 위탁받은 자</a:t>
            </a:r>
            <a:r>
              <a:rPr lang="ko-KR" altLang="en-US" sz="1900" u="sng"/>
              <a:t>(제5항에 따라 재위탁받은 자를 포함한다)가 그 위탁받은 업무를 영위하는 과정에서 투자자에게 손해를 끼친 경우에 준용한다.</a:t>
            </a:r>
          </a:p>
          <a:p>
            <a:pPr marL="817675" lvl="2" indent="-370000">
              <a:lnSpc>
                <a:spcPct val="120000"/>
              </a:lnSpc>
              <a:buAutoNum type="arabicParenR" startAt="3"/>
              <a:defRPr/>
            </a:pPr>
            <a:endParaRPr lang="en-US" altLang="ko-KR" sz="1700">
              <a:solidFill>
                <a:srgbClr val="000000"/>
              </a:solidFill>
            </a:endParaRPr>
          </a:p>
          <a:p>
            <a:pPr marL="455725" lvl="0" indent="-370000">
              <a:lnSpc>
                <a:spcPct val="120000"/>
              </a:lnSpc>
              <a:buAutoNum type="arabicParenR" startAt="3"/>
              <a:defRPr/>
            </a:pPr>
            <a:r>
              <a:rPr lang="en-US" altLang="ko-KR" sz="2000">
                <a:solidFill>
                  <a:srgbClr val="000000"/>
                </a:solidFill>
              </a:rPr>
              <a:t>[</a:t>
            </a:r>
            <a:r>
              <a:rPr lang="ko-KR" altLang="en-US" sz="2000">
                <a:solidFill>
                  <a:srgbClr val="000000"/>
                </a:solidFill>
              </a:rPr>
              <a:t>위법행위에 대한 감독당국의 개입</a:t>
            </a:r>
            <a:r>
              <a:rPr lang="en-US" altLang="ko-KR" sz="2000">
                <a:solidFill>
                  <a:srgbClr val="000000"/>
                </a:solidFill>
              </a:rPr>
              <a:t>/</a:t>
            </a:r>
            <a:r>
              <a:rPr lang="ko-KR" altLang="en-US" sz="2000">
                <a:solidFill>
                  <a:srgbClr val="000000"/>
                </a:solidFill>
              </a:rPr>
              <a:t>규제 실효성</a:t>
            </a:r>
            <a:r>
              <a:rPr lang="en-US" altLang="ko-KR" sz="2000">
                <a:solidFill>
                  <a:srgbClr val="000000"/>
                </a:solidFill>
              </a:rPr>
              <a:t>]</a:t>
            </a:r>
            <a:r>
              <a:rPr lang="ko-KR" altLang="en-US" sz="2000">
                <a:solidFill>
                  <a:srgbClr val="000000"/>
                </a:solidFill>
              </a:rPr>
              <a:t> 라이선스 없이 진입 가능한 비금융 전문기관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전문기관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의 위법행위 발생시 </a:t>
            </a:r>
            <a:r>
              <a:rPr lang="en-US" altLang="ko-KR" sz="2000">
                <a:solidFill>
                  <a:srgbClr val="000000"/>
                </a:solidFill>
              </a:rPr>
              <a:t>:</a:t>
            </a:r>
            <a:r>
              <a:rPr lang="ko-KR" altLang="en-US" sz="2000">
                <a:solidFill>
                  <a:srgbClr val="000000"/>
                </a:solidFill>
              </a:rPr>
              <a:t> 금융소비자보호 강화를 위한 방안을 고민할 수 있으나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비금융회사 대상으로는 실효성 있는 규제에 한계</a:t>
            </a:r>
          </a:p>
          <a:p>
            <a:pPr marL="817675" lvl="2" indent="-37000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 sz="1900">
                <a:solidFill>
                  <a:srgbClr val="000000"/>
                </a:solidFill>
              </a:rPr>
              <a:t>본래 업무수탁자에 대한 검사감독</a:t>
            </a:r>
            <a:r>
              <a:rPr lang="en-US" altLang="ko-KR" sz="1900">
                <a:solidFill>
                  <a:srgbClr val="000000"/>
                </a:solidFill>
              </a:rPr>
              <a:t>(</a:t>
            </a:r>
            <a:r>
              <a:rPr lang="ko-KR" altLang="en-US" sz="1900">
                <a:solidFill>
                  <a:srgbClr val="000000"/>
                </a:solidFill>
              </a:rPr>
              <a:t>재산상황 검사 등</a:t>
            </a:r>
            <a:r>
              <a:rPr lang="en-US" altLang="ko-KR" sz="1900">
                <a:solidFill>
                  <a:srgbClr val="000000"/>
                </a:solidFill>
              </a:rPr>
              <a:t>)</a:t>
            </a:r>
            <a:r>
              <a:rPr lang="ko-KR" altLang="en-US" sz="1900">
                <a:solidFill>
                  <a:srgbClr val="000000"/>
                </a:solidFill>
              </a:rPr>
              <a:t>은 금감원장이 수행가능</a:t>
            </a:r>
            <a:r>
              <a:rPr lang="en-US" altLang="ko-KR" sz="1900">
                <a:solidFill>
                  <a:srgbClr val="000000"/>
                </a:solidFill>
              </a:rPr>
              <a:t>(</a:t>
            </a:r>
            <a:r>
              <a:rPr lang="ko-KR" altLang="en-US" sz="1900">
                <a:solidFill>
                  <a:srgbClr val="000000"/>
                </a:solidFill>
              </a:rPr>
              <a:t>자본시장법 제</a:t>
            </a:r>
            <a:r>
              <a:rPr lang="en-US" altLang="ko-KR" sz="1900">
                <a:solidFill>
                  <a:srgbClr val="000000"/>
                </a:solidFill>
              </a:rPr>
              <a:t>43</a:t>
            </a:r>
            <a:r>
              <a:rPr lang="ko-KR" altLang="en-US" sz="1900">
                <a:solidFill>
                  <a:srgbClr val="000000"/>
                </a:solidFill>
              </a:rPr>
              <a:t>조</a:t>
            </a:r>
            <a:r>
              <a:rPr lang="en-US" altLang="ko-KR" sz="1900">
                <a:solidFill>
                  <a:srgbClr val="000000"/>
                </a:solidFill>
              </a:rPr>
              <a:t>)</a:t>
            </a:r>
            <a:r>
              <a:rPr lang="ko-KR" altLang="en-US" sz="1900">
                <a:solidFill>
                  <a:srgbClr val="000000"/>
                </a:solidFill>
              </a:rPr>
              <a:t> </a:t>
            </a:r>
          </a:p>
          <a:p>
            <a:pPr marL="447675" lvl="2" indent="0">
              <a:lnSpc>
                <a:spcPct val="120000"/>
              </a:lnSpc>
              <a:buFont typeface="Wingdings"/>
              <a:buNone/>
              <a:defRPr/>
            </a:pPr>
            <a:r>
              <a:rPr lang="ko-KR" altLang="en-US" sz="1900">
                <a:solidFill>
                  <a:srgbClr val="000000"/>
                </a:solidFill>
              </a:rPr>
              <a:t>        </a:t>
            </a:r>
            <a:r>
              <a:rPr lang="en-US" altLang="ko-KR" sz="1900">
                <a:solidFill>
                  <a:srgbClr val="000000"/>
                </a:solidFill>
              </a:rPr>
              <a:t>:</a:t>
            </a:r>
            <a:r>
              <a:rPr lang="ko-KR" altLang="en-US" sz="1900">
                <a:solidFill>
                  <a:srgbClr val="000000"/>
                </a:solidFill>
              </a:rPr>
              <a:t> 금감원은 검사∙감독대상에 감독분담금도 징수함</a:t>
            </a:r>
          </a:p>
          <a:p>
            <a:pPr marL="817675" lvl="2" indent="-37000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 sz="1900">
                <a:solidFill>
                  <a:srgbClr val="000000"/>
                </a:solidFill>
              </a:rPr>
              <a:t>신탁업에 대한 수탁 전문기관의 경우</a:t>
            </a:r>
            <a:r>
              <a:rPr lang="en-US" altLang="ko-KR" sz="1900">
                <a:solidFill>
                  <a:srgbClr val="000000"/>
                </a:solidFill>
              </a:rPr>
              <a:t>,</a:t>
            </a:r>
            <a:r>
              <a:rPr lang="ko-KR" altLang="en-US" sz="1900">
                <a:solidFill>
                  <a:srgbClr val="000000"/>
                </a:solidFill>
              </a:rPr>
              <a:t> 이와 달리 신탁업자가 검사</a:t>
            </a:r>
            <a:r>
              <a:rPr lang="en-US" altLang="ko-KR" sz="1900">
                <a:solidFill>
                  <a:srgbClr val="000000"/>
                </a:solidFill>
              </a:rPr>
              <a:t>(</a:t>
            </a:r>
            <a:r>
              <a:rPr lang="ko-KR" altLang="en-US" sz="1900">
                <a:solidFill>
                  <a:srgbClr val="000000"/>
                </a:solidFill>
              </a:rPr>
              <a:t>법개정안 제</a:t>
            </a:r>
            <a:r>
              <a:rPr lang="en-US" altLang="ko-KR" sz="1900">
                <a:solidFill>
                  <a:srgbClr val="000000"/>
                </a:solidFill>
              </a:rPr>
              <a:t>109</a:t>
            </a:r>
            <a:r>
              <a:rPr lang="ko-KR" altLang="en-US" sz="1900">
                <a:solidFill>
                  <a:srgbClr val="000000"/>
                </a:solidFill>
              </a:rPr>
              <a:t>조의</a:t>
            </a:r>
            <a:r>
              <a:rPr lang="en-US" altLang="ko-KR" sz="1900">
                <a:solidFill>
                  <a:srgbClr val="000000"/>
                </a:solidFill>
              </a:rPr>
              <a:t>2</a:t>
            </a:r>
            <a:r>
              <a:rPr lang="ko-KR" altLang="en-US" sz="1900">
                <a:solidFill>
                  <a:srgbClr val="000000"/>
                </a:solidFill>
              </a:rPr>
              <a:t> 제</a:t>
            </a:r>
            <a:r>
              <a:rPr lang="en-US" altLang="ko-KR" sz="1900">
                <a:solidFill>
                  <a:srgbClr val="000000"/>
                </a:solidFill>
              </a:rPr>
              <a:t>7</a:t>
            </a:r>
            <a:r>
              <a:rPr lang="ko-KR" altLang="en-US" sz="1900">
                <a:solidFill>
                  <a:srgbClr val="000000"/>
                </a:solidFill>
              </a:rPr>
              <a:t>항</a:t>
            </a:r>
            <a:r>
              <a:rPr lang="en-US" altLang="ko-KR" sz="1900">
                <a:solidFill>
                  <a:srgbClr val="000000"/>
                </a:solidFill>
              </a:rPr>
              <a:t>)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endParaRPr lang="en-US" altLang="ko-KR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신탁재산의 보관∙관리 및 운용</a:t>
            </a:r>
            <a:r>
              <a:rPr lang="en-US" altLang="ko-KR"/>
              <a:t>(1)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5310590"/>
          </a:xfrm>
        </p:spPr>
        <p:txBody>
          <a:bodyPr/>
          <a:lstStyle/>
          <a:p>
            <a:pPr marL="371325" lvl="0" indent="-285600">
              <a:lnSpc>
                <a:spcPct val="120000"/>
              </a:lnSpc>
              <a:buFont typeface="Wingdings"/>
              <a:buChar char="v"/>
              <a:defRPr/>
            </a:pPr>
            <a:r>
              <a:rPr lang="ko-KR" altLang="en-US" sz="1800" b="1" dirty="0" err="1">
                <a:solidFill>
                  <a:srgbClr val="000000"/>
                </a:solidFill>
              </a:rPr>
              <a:t>비금융</a:t>
            </a:r>
            <a:r>
              <a:rPr lang="ko-KR" altLang="en-US" sz="1800" b="1" dirty="0">
                <a:solidFill>
                  <a:srgbClr val="000000"/>
                </a:solidFill>
              </a:rPr>
              <a:t> 전문기관이 어떤 업무</a:t>
            </a:r>
            <a:r>
              <a:rPr lang="en-US" altLang="ko-KR" sz="1800" b="1" dirty="0">
                <a:solidFill>
                  <a:srgbClr val="000000"/>
                </a:solidFill>
              </a:rPr>
              <a:t>(</a:t>
            </a:r>
            <a:r>
              <a:rPr lang="ko-KR" altLang="en-US" sz="1800" b="1" dirty="0">
                <a:solidFill>
                  <a:srgbClr val="000000"/>
                </a:solidFill>
              </a:rPr>
              <a:t>신탁업자의 사무 중 투자권유 업무 외에 어떤 부분</a:t>
            </a:r>
            <a:r>
              <a:rPr lang="en-US" altLang="ko-KR" sz="1800" b="1" dirty="0">
                <a:solidFill>
                  <a:srgbClr val="000000"/>
                </a:solidFill>
              </a:rPr>
              <a:t>)</a:t>
            </a:r>
            <a:r>
              <a:rPr lang="ko-KR" altLang="en-US" sz="1800" b="1" dirty="0">
                <a:solidFill>
                  <a:srgbClr val="000000"/>
                </a:solidFill>
              </a:rPr>
              <a:t>를 </a:t>
            </a:r>
            <a:r>
              <a:rPr lang="ko-KR" altLang="en-US" sz="1800" b="1" dirty="0" err="1">
                <a:solidFill>
                  <a:srgbClr val="000000"/>
                </a:solidFill>
              </a:rPr>
              <a:t>위탁받아</a:t>
            </a:r>
            <a:r>
              <a:rPr lang="ko-KR" altLang="en-US" sz="1800" b="1" dirty="0">
                <a:solidFill>
                  <a:srgbClr val="000000"/>
                </a:solidFill>
              </a:rPr>
              <a:t> 수행할지</a:t>
            </a:r>
            <a:r>
              <a:rPr lang="en-US" altLang="ko-KR" sz="1800" b="1" dirty="0">
                <a:solidFill>
                  <a:srgbClr val="000000"/>
                </a:solidFill>
              </a:rPr>
              <a:t>?</a:t>
            </a:r>
            <a:r>
              <a:rPr lang="ko-KR" altLang="en-US" sz="1800" b="1" dirty="0">
                <a:solidFill>
                  <a:srgbClr val="000000"/>
                </a:solidFill>
              </a:rPr>
              <a:t> </a:t>
            </a:r>
          </a:p>
          <a:p>
            <a:pPr marL="455725" lvl="0" indent="-370000">
              <a:lnSpc>
                <a:spcPct val="120000"/>
              </a:lnSpc>
              <a:buAutoNum type="arabicParenR"/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신탁재산의 운용업무는 위탁하기 어려울 것임 </a:t>
            </a:r>
          </a:p>
          <a:p>
            <a:pPr marL="817675" lvl="2" indent="-370000">
              <a:lnSpc>
                <a:spcPct val="120000"/>
              </a:lnSpc>
              <a:buFont typeface="Arial"/>
              <a:buChar char="•"/>
              <a:defRPr/>
            </a:pPr>
            <a:r>
              <a:rPr lang="ko-KR" altLang="en-US" dirty="0">
                <a:solidFill>
                  <a:srgbClr val="000000"/>
                </a:solidFill>
              </a:rPr>
              <a:t>전술한바</a:t>
            </a:r>
            <a:r>
              <a:rPr lang="en-US" altLang="ko-KR" dirty="0">
                <a:solidFill>
                  <a:srgbClr val="000000"/>
                </a:solidFill>
              </a:rPr>
              <a:t>,</a:t>
            </a:r>
            <a:r>
              <a:rPr lang="ko-KR" altLang="en-US" dirty="0">
                <a:solidFill>
                  <a:srgbClr val="000000"/>
                </a:solidFill>
              </a:rPr>
              <a:t> 전문기관의 금전재산 운용업무 수행은 불허할 방침  </a:t>
            </a:r>
            <a:r>
              <a:rPr lang="en-US" altLang="ko-KR" dirty="0">
                <a:solidFill>
                  <a:srgbClr val="000000"/>
                </a:solidFill>
              </a:rPr>
              <a:t>(</a:t>
            </a:r>
            <a:r>
              <a:rPr lang="ko-KR" altLang="en-US" dirty="0">
                <a:solidFill>
                  <a:srgbClr val="000000"/>
                </a:solidFill>
              </a:rPr>
              <a:t>금융기관이 전문기관이므로</a:t>
            </a:r>
            <a:r>
              <a:rPr lang="en-US" altLang="ko-KR" dirty="0">
                <a:solidFill>
                  <a:srgbClr val="000000"/>
                </a:solidFill>
              </a:rPr>
              <a:t>)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</a:p>
          <a:p>
            <a:pPr marL="733275" lvl="2" indent="-285600">
              <a:lnSpc>
                <a:spcPct val="120000"/>
              </a:lnSpc>
              <a:buFont typeface="Arial"/>
              <a:defRPr/>
            </a:pPr>
            <a:r>
              <a:rPr lang="ko-KR" altLang="en-US" dirty="0">
                <a:solidFill>
                  <a:srgbClr val="000000"/>
                </a:solidFill>
              </a:rPr>
              <a:t>부동산의 운용업무의 경우</a:t>
            </a:r>
            <a:r>
              <a:rPr lang="en-US" altLang="ko-KR" dirty="0">
                <a:solidFill>
                  <a:srgbClr val="000000"/>
                </a:solidFill>
              </a:rPr>
              <a:t>,</a:t>
            </a:r>
            <a:r>
              <a:rPr lang="ko-KR" altLang="en-US" dirty="0">
                <a:solidFill>
                  <a:srgbClr val="000000"/>
                </a:solidFill>
              </a:rPr>
              <a:t> 전문기관이 </a:t>
            </a:r>
            <a:r>
              <a:rPr lang="ko-KR" altLang="en-US" dirty="0" err="1">
                <a:solidFill>
                  <a:srgbClr val="000000"/>
                </a:solidFill>
              </a:rPr>
              <a:t>위탁받아</a:t>
            </a:r>
            <a:r>
              <a:rPr lang="ko-KR" altLang="en-US" dirty="0">
                <a:solidFill>
                  <a:srgbClr val="000000"/>
                </a:solidFill>
              </a:rPr>
              <a:t> 수행할지</a:t>
            </a:r>
            <a:r>
              <a:rPr lang="en-US" altLang="ko-KR" dirty="0">
                <a:solidFill>
                  <a:srgbClr val="000000"/>
                </a:solidFill>
              </a:rPr>
              <a:t>?</a:t>
            </a:r>
            <a:r>
              <a:rPr lang="ko-KR" altLang="en-US" dirty="0">
                <a:solidFill>
                  <a:srgbClr val="000000"/>
                </a:solidFill>
              </a:rPr>
              <a:t>  </a:t>
            </a:r>
            <a:r>
              <a:rPr lang="en-US" altLang="ko-KR" b="1" dirty="0">
                <a:solidFill>
                  <a:srgbClr val="000000"/>
                </a:solidFill>
                <a:latin typeface="한컴 윤고딕 230"/>
              </a:rPr>
              <a:t>※</a:t>
            </a:r>
            <a:r>
              <a:rPr lang="ko-KR" altLang="en-US" b="1" dirty="0">
                <a:solidFill>
                  <a:srgbClr val="000000"/>
                </a:solidFill>
                <a:latin typeface="한컴 윤고딕 230"/>
              </a:rPr>
              <a:t> 우리나라 가계 자산은 대부분 부동산에 편중</a:t>
            </a:r>
          </a:p>
          <a:p>
            <a:pPr marL="914250" lvl="3" indent="-285600">
              <a:lnSpc>
                <a:spcPct val="120000"/>
              </a:lnSpc>
              <a:buFont typeface="Arial"/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부동산재산 운용업무에 전문성이 있는 기관도 결국 </a:t>
            </a:r>
            <a:r>
              <a:rPr lang="ko-KR" altLang="en-US" sz="1800" dirty="0" err="1">
                <a:solidFill>
                  <a:srgbClr val="000000"/>
                </a:solidFill>
              </a:rPr>
              <a:t>금투업자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부동산신탁사 등</a:t>
            </a:r>
            <a:r>
              <a:rPr lang="en-US" altLang="ko-KR" sz="1800" dirty="0">
                <a:solidFill>
                  <a:srgbClr val="000000"/>
                </a:solidFill>
              </a:rPr>
              <a:t>).</a:t>
            </a:r>
            <a:r>
              <a:rPr lang="ko-KR" altLang="en-US" sz="1800" dirty="0">
                <a:solidFill>
                  <a:srgbClr val="000000"/>
                </a:solidFill>
              </a:rPr>
              <a:t> 따라서 금전</a:t>
            </a:r>
            <a:r>
              <a:rPr lang="en-US" altLang="ko-KR" sz="1800" dirty="0">
                <a:solidFill>
                  <a:srgbClr val="000000"/>
                </a:solidFill>
              </a:rPr>
              <a:t>/</a:t>
            </a:r>
            <a:r>
              <a:rPr lang="ko-KR" altLang="en-US" sz="1800" dirty="0" err="1">
                <a:solidFill>
                  <a:srgbClr val="000000"/>
                </a:solidFill>
              </a:rPr>
              <a:t>비금전</a:t>
            </a:r>
            <a:r>
              <a:rPr lang="ko-KR" altLang="en-US" sz="1800" dirty="0">
                <a:solidFill>
                  <a:srgbClr val="000000"/>
                </a:solidFill>
              </a:rPr>
              <a:t> 재산의 </a:t>
            </a:r>
            <a:r>
              <a:rPr lang="en-US" altLang="ko-KR" sz="1800" dirty="0">
                <a:solidFill>
                  <a:srgbClr val="000000"/>
                </a:solidFill>
              </a:rPr>
              <a:t>‘</a:t>
            </a:r>
            <a:r>
              <a:rPr lang="ko-KR" altLang="en-US" sz="1800" dirty="0">
                <a:solidFill>
                  <a:srgbClr val="000000"/>
                </a:solidFill>
              </a:rPr>
              <a:t>운용</a:t>
            </a:r>
            <a:r>
              <a:rPr lang="en-US" altLang="ko-KR" sz="1800" dirty="0">
                <a:solidFill>
                  <a:srgbClr val="000000"/>
                </a:solidFill>
              </a:rPr>
              <a:t>’</a:t>
            </a:r>
            <a:r>
              <a:rPr lang="ko-KR" altLang="en-US" sz="1800" dirty="0">
                <a:solidFill>
                  <a:srgbClr val="000000"/>
                </a:solidFill>
              </a:rPr>
              <a:t> 업무 자체를 금융회사 대신 </a:t>
            </a:r>
            <a:r>
              <a:rPr lang="ko-KR" altLang="en-US" sz="1800" dirty="0" err="1">
                <a:solidFill>
                  <a:srgbClr val="000000"/>
                </a:solidFill>
              </a:rPr>
              <a:t>위탁받을</a:t>
            </a:r>
            <a:r>
              <a:rPr lang="ko-KR" altLang="en-US" sz="1800" dirty="0">
                <a:solidFill>
                  <a:srgbClr val="000000"/>
                </a:solidFill>
              </a:rPr>
              <a:t> 전문성 있는 기관이 있을지 의문 </a:t>
            </a:r>
          </a:p>
          <a:p>
            <a:pPr marL="733275" lvl="2" indent="-285600">
              <a:lnSpc>
                <a:spcPct val="120000"/>
              </a:lnSpc>
              <a:defRPr/>
            </a:pPr>
            <a:r>
              <a:rPr lang="ko-KR" altLang="en-US" b="1" dirty="0">
                <a:solidFill>
                  <a:srgbClr val="000000"/>
                </a:solidFill>
              </a:rPr>
              <a:t>즉</a:t>
            </a:r>
            <a:r>
              <a:rPr lang="en-US" altLang="ko-KR" b="1" dirty="0">
                <a:solidFill>
                  <a:srgbClr val="000000"/>
                </a:solidFill>
              </a:rPr>
              <a:t>,</a:t>
            </a:r>
            <a:r>
              <a:rPr lang="ko-KR" altLang="en-US" b="1" dirty="0">
                <a:solidFill>
                  <a:srgbClr val="000000"/>
                </a:solidFill>
              </a:rPr>
              <a:t> 금융투자업의 일부</a:t>
            </a:r>
            <a:r>
              <a:rPr lang="ko-KR" altLang="en-US" dirty="0">
                <a:solidFill>
                  <a:srgbClr val="000000"/>
                </a:solidFill>
              </a:rPr>
              <a:t>를 비금융전문기관이 </a:t>
            </a:r>
            <a:r>
              <a:rPr lang="ko-KR" altLang="en-US" dirty="0" err="1">
                <a:solidFill>
                  <a:srgbClr val="000000"/>
                </a:solidFill>
              </a:rPr>
              <a:t>위탁받아</a:t>
            </a:r>
            <a:r>
              <a:rPr lang="ko-KR" altLang="en-US" dirty="0">
                <a:solidFill>
                  <a:srgbClr val="000000"/>
                </a:solidFill>
              </a:rPr>
              <a:t> 수행하는 것은 실제 활용도가 낮을 가능성</a:t>
            </a:r>
          </a:p>
          <a:p>
            <a:pPr marL="733275" lvl="2" indent="-285600">
              <a:lnSpc>
                <a:spcPct val="120000"/>
              </a:lnSpc>
              <a:defRPr/>
            </a:pPr>
            <a:endParaRPr lang="ko-KR" altLang="en-US" dirty="0">
              <a:solidFill>
                <a:srgbClr val="000000"/>
              </a:solidFill>
            </a:endParaRPr>
          </a:p>
          <a:p>
            <a:pPr marL="455725" lvl="0" indent="-370000">
              <a:lnSpc>
                <a:spcPct val="120000"/>
              </a:lnSpc>
              <a:buAutoNum type="arabicParenR" startAt="2"/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그렇다면</a:t>
            </a:r>
            <a:r>
              <a:rPr lang="en-US" altLang="ko-KR" sz="1800" dirty="0">
                <a:solidFill>
                  <a:srgbClr val="000000"/>
                </a:solidFill>
              </a:rPr>
              <a:t>,</a:t>
            </a:r>
            <a:r>
              <a:rPr lang="ko-KR" altLang="en-US" sz="1800" dirty="0">
                <a:solidFill>
                  <a:srgbClr val="000000"/>
                </a:solidFill>
              </a:rPr>
              <a:t> 금융업의 일부로 자본시장법상 규제되는 신탁업의 업무 저변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위탁 포함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을 어떻게 확대할지</a:t>
            </a:r>
            <a:r>
              <a:rPr lang="en-US" altLang="ko-KR" sz="1800" dirty="0">
                <a:solidFill>
                  <a:srgbClr val="000000"/>
                </a:solidFill>
              </a:rPr>
              <a:t>?</a:t>
            </a:r>
            <a:r>
              <a:rPr lang="ko-KR" altLang="en-US" sz="1800" dirty="0">
                <a:solidFill>
                  <a:srgbClr val="000000"/>
                </a:solidFill>
              </a:rPr>
              <a:t> </a:t>
            </a:r>
          </a:p>
          <a:p>
            <a:pPr marL="266700" lvl="1" indent="0">
              <a:lnSpc>
                <a:spcPct val="120000"/>
              </a:lnSpc>
              <a:buFont typeface="Wingdings"/>
              <a:buNone/>
              <a:defRPr/>
            </a:pPr>
            <a:r>
              <a:rPr lang="en-US" altLang="ko-KR" sz="1800" dirty="0">
                <a:solidFill>
                  <a:srgbClr val="000000"/>
                </a:solidFill>
              </a:rPr>
              <a:t>※</a:t>
            </a:r>
            <a:r>
              <a:rPr lang="ko-KR" altLang="en-US" sz="1800" dirty="0">
                <a:solidFill>
                  <a:srgbClr val="000000"/>
                </a:solidFill>
              </a:rPr>
              <a:t> 법적으로는 수탁자의 </a:t>
            </a:r>
            <a:r>
              <a:rPr lang="ko-KR" altLang="en-US" sz="1800" dirty="0" err="1">
                <a:solidFill>
                  <a:srgbClr val="000000"/>
                </a:solidFill>
              </a:rPr>
              <a:t>영업성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이익을 목적으로 계속적</a:t>
            </a:r>
            <a:r>
              <a:rPr lang="en-US" altLang="ko-KR" sz="1800" dirty="0">
                <a:solidFill>
                  <a:srgbClr val="000000"/>
                </a:solidFill>
              </a:rPr>
              <a:t>/</a:t>
            </a:r>
            <a:r>
              <a:rPr lang="ko-KR" altLang="en-US" sz="1800" dirty="0">
                <a:solidFill>
                  <a:srgbClr val="000000"/>
                </a:solidFill>
              </a:rPr>
              <a:t>반복적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을 기반으로 신탁업자로 포섭 가능하고</a:t>
            </a:r>
            <a:r>
              <a:rPr lang="en-US" altLang="ko-KR" sz="1800" dirty="0">
                <a:solidFill>
                  <a:srgbClr val="000000"/>
                </a:solidFill>
              </a:rPr>
              <a:t>,</a:t>
            </a:r>
            <a:r>
              <a:rPr lang="ko-KR" altLang="en-US" sz="1800" dirty="0">
                <a:solidFill>
                  <a:srgbClr val="000000"/>
                </a:solidFill>
              </a:rPr>
              <a:t> 이러한 경우 금융업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자본시장법상 신탁업자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의 일부로 규제可</a:t>
            </a:r>
          </a:p>
          <a:p>
            <a:pPr marL="914250" lvl="3" indent="-285600">
              <a:lnSpc>
                <a:spcPct val="120000"/>
              </a:lnSpc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법상 금융투자업무로 분류되나 자연적으로 </a:t>
            </a:r>
            <a:r>
              <a:rPr lang="en-US" altLang="ko-KR" sz="1800" dirty="0">
                <a:solidFill>
                  <a:srgbClr val="000000"/>
                </a:solidFill>
              </a:rPr>
              <a:t>‘</a:t>
            </a:r>
            <a:r>
              <a:rPr lang="ko-KR" altLang="en-US" sz="1800" dirty="0" err="1">
                <a:solidFill>
                  <a:srgbClr val="000000"/>
                </a:solidFill>
              </a:rPr>
              <a:t>신탁업</a:t>
            </a:r>
            <a:r>
              <a:rPr lang="en-US" altLang="ko-KR" sz="1800" dirty="0">
                <a:solidFill>
                  <a:srgbClr val="000000"/>
                </a:solidFill>
              </a:rPr>
              <a:t>’</a:t>
            </a:r>
            <a:r>
              <a:rPr lang="ko-KR" altLang="en-US" sz="1800" dirty="0">
                <a:solidFill>
                  <a:srgbClr val="000000"/>
                </a:solidFill>
              </a:rPr>
              <a:t>은 비단 금융 관련 업무만을 의미하지 않음 </a:t>
            </a:r>
          </a:p>
          <a:p>
            <a:pPr marL="914250" lvl="3" indent="-285600">
              <a:lnSpc>
                <a:spcPct val="120000"/>
              </a:lnSpc>
              <a:defRPr/>
            </a:pPr>
            <a:r>
              <a:rPr lang="ko-KR" altLang="en-US" sz="1800" dirty="0">
                <a:solidFill>
                  <a:srgbClr val="000000"/>
                </a:solidFill>
              </a:rPr>
              <a:t>비금융기관에 대해 </a:t>
            </a:r>
            <a:r>
              <a:rPr lang="en-US" altLang="ko-KR" sz="1800" dirty="0">
                <a:solidFill>
                  <a:srgbClr val="000000"/>
                </a:solidFill>
              </a:rPr>
              <a:t>‘</a:t>
            </a:r>
            <a:r>
              <a:rPr lang="ko-KR" altLang="en-US" sz="1800" dirty="0" err="1">
                <a:solidFill>
                  <a:srgbClr val="000000"/>
                </a:solidFill>
              </a:rPr>
              <a:t>금투업자</a:t>
            </a:r>
            <a:r>
              <a:rPr lang="ko-KR" altLang="en-US" sz="1800" dirty="0">
                <a:solidFill>
                  <a:srgbClr val="000000"/>
                </a:solidFill>
              </a:rPr>
              <a:t> 라이센스 없이</a:t>
            </a:r>
            <a:r>
              <a:rPr lang="en-US" altLang="ko-KR" sz="1800" dirty="0">
                <a:solidFill>
                  <a:srgbClr val="000000"/>
                </a:solidFill>
              </a:rPr>
              <a:t>’</a:t>
            </a:r>
            <a:r>
              <a:rPr lang="ko-KR" altLang="en-US" sz="1800" dirty="0">
                <a:solidFill>
                  <a:srgbClr val="000000"/>
                </a:solidFill>
              </a:rPr>
              <a:t> 신탁사무</a:t>
            </a:r>
            <a:r>
              <a:rPr lang="en-US" altLang="ko-KR" sz="1800" dirty="0">
                <a:solidFill>
                  <a:srgbClr val="000000"/>
                </a:solidFill>
              </a:rPr>
              <a:t>(</a:t>
            </a:r>
            <a:r>
              <a:rPr lang="ko-KR" altLang="en-US" sz="1800" dirty="0">
                <a:solidFill>
                  <a:srgbClr val="000000"/>
                </a:solidFill>
              </a:rPr>
              <a:t>금융업무가 아니더라도</a:t>
            </a:r>
            <a:r>
              <a:rPr lang="en-US" altLang="ko-KR" sz="1800" dirty="0">
                <a:solidFill>
                  <a:srgbClr val="000000"/>
                </a:solidFill>
              </a:rPr>
              <a:t>)</a:t>
            </a:r>
            <a:r>
              <a:rPr lang="ko-KR" altLang="en-US" sz="1800" dirty="0">
                <a:solidFill>
                  <a:srgbClr val="000000"/>
                </a:solidFill>
              </a:rPr>
              <a:t>를 처리하도록 특례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신탁재산의 보관∙관리 및 운용</a:t>
            </a:r>
            <a:r>
              <a:rPr lang="en-US" altLang="ko-KR"/>
              <a:t>(2)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298575"/>
            <a:ext cx="11302999" cy="5310590"/>
          </a:xfrm>
        </p:spPr>
        <p:txBody>
          <a:bodyPr/>
          <a:lstStyle/>
          <a:p>
            <a:pPr marL="552300" lvl="1" indent="-285600">
              <a:lnSpc>
                <a:spcPct val="120000"/>
              </a:lnSpc>
              <a:buFont typeface="Arial"/>
              <a:buChar char="•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비금융신탁을 </a:t>
            </a:r>
            <a:r>
              <a:rPr lang="ko-KR" altLang="en-US" sz="1900" dirty="0" err="1">
                <a:solidFill>
                  <a:srgbClr val="000000"/>
                </a:solidFill>
              </a:rPr>
              <a:t>신탁업</a:t>
            </a:r>
            <a:r>
              <a:rPr lang="en-US" altLang="ko-KR" sz="1900" dirty="0">
                <a:solidFill>
                  <a:srgbClr val="000000"/>
                </a:solidFill>
              </a:rPr>
              <a:t>(</a:t>
            </a:r>
            <a:r>
              <a:rPr lang="ko-KR" altLang="en-US" sz="1900" dirty="0" err="1">
                <a:solidFill>
                  <a:srgbClr val="000000"/>
                </a:solidFill>
              </a:rPr>
              <a:t>금투업의</a:t>
            </a:r>
            <a:r>
              <a:rPr lang="ko-KR" altLang="en-US" sz="1900" dirty="0">
                <a:solidFill>
                  <a:srgbClr val="000000"/>
                </a:solidFill>
              </a:rPr>
              <a:t> 일종</a:t>
            </a:r>
            <a:r>
              <a:rPr lang="en-US" altLang="ko-KR" sz="1900" dirty="0">
                <a:solidFill>
                  <a:srgbClr val="000000"/>
                </a:solidFill>
              </a:rPr>
              <a:t>)</a:t>
            </a:r>
            <a:r>
              <a:rPr lang="ko-KR" altLang="en-US" sz="1900" dirty="0">
                <a:solidFill>
                  <a:srgbClr val="000000"/>
                </a:solidFill>
              </a:rPr>
              <a:t>으로 포섭</a:t>
            </a:r>
            <a:r>
              <a:rPr lang="en-US" altLang="ko-KR" sz="1900" dirty="0">
                <a:solidFill>
                  <a:srgbClr val="000000"/>
                </a:solidFill>
              </a:rPr>
              <a:t>.</a:t>
            </a:r>
          </a:p>
          <a:p>
            <a:pPr marL="733275" lvl="2" indent="-285600">
              <a:lnSpc>
                <a:spcPct val="120000"/>
              </a:lnSpc>
              <a:buFont typeface="Wingdings"/>
              <a:buChar char="Ø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소위 </a:t>
            </a:r>
            <a:r>
              <a:rPr lang="ko-KR" altLang="en-US" sz="1900" b="1" dirty="0" err="1">
                <a:solidFill>
                  <a:srgbClr val="000000"/>
                </a:solidFill>
              </a:rPr>
              <a:t>민사신탁</a:t>
            </a:r>
            <a:r>
              <a:rPr lang="ko-KR" altLang="en-US" sz="1900" dirty="0" err="1">
                <a:solidFill>
                  <a:srgbClr val="000000"/>
                </a:solidFill>
              </a:rPr>
              <a:t>으로서</a:t>
            </a:r>
            <a:r>
              <a:rPr lang="ko-KR" altLang="en-US" sz="1900" dirty="0">
                <a:solidFill>
                  <a:srgbClr val="000000"/>
                </a:solidFill>
              </a:rPr>
              <a:t> 전문기관의 서비스</a:t>
            </a:r>
            <a:r>
              <a:rPr lang="en-US" altLang="ko-KR" sz="1900" dirty="0">
                <a:solidFill>
                  <a:srgbClr val="000000"/>
                </a:solidFill>
              </a:rPr>
              <a:t>(</a:t>
            </a:r>
            <a:r>
              <a:rPr lang="ko-KR" altLang="en-US" sz="1900" dirty="0">
                <a:solidFill>
                  <a:srgbClr val="000000"/>
                </a:solidFill>
              </a:rPr>
              <a:t>수익자의 수요에 맞춘 관리</a:t>
            </a:r>
            <a:r>
              <a:rPr lang="en-US" altLang="ko-KR" sz="1900" dirty="0">
                <a:solidFill>
                  <a:srgbClr val="000000"/>
                </a:solidFill>
              </a:rPr>
              <a:t>)</a:t>
            </a:r>
            <a:r>
              <a:rPr lang="ko-KR" altLang="en-US" sz="1900" dirty="0">
                <a:solidFill>
                  <a:srgbClr val="000000"/>
                </a:solidFill>
              </a:rPr>
              <a:t>를 </a:t>
            </a:r>
            <a:r>
              <a:rPr lang="ko-KR" altLang="en-US" sz="1900" dirty="0" err="1">
                <a:solidFill>
                  <a:srgbClr val="000000"/>
                </a:solidFill>
              </a:rPr>
              <a:t>신탁업</a:t>
            </a:r>
            <a:r>
              <a:rPr lang="en-US" altLang="ko-KR" sz="1900" dirty="0">
                <a:solidFill>
                  <a:srgbClr val="000000"/>
                </a:solidFill>
              </a:rPr>
              <a:t>(</a:t>
            </a:r>
            <a:r>
              <a:rPr lang="ko-KR" altLang="en-US" sz="1900" dirty="0">
                <a:solidFill>
                  <a:srgbClr val="000000"/>
                </a:solidFill>
              </a:rPr>
              <a:t>금융업</a:t>
            </a:r>
            <a:r>
              <a:rPr lang="en-US" altLang="ko-KR" sz="1900" dirty="0">
                <a:solidFill>
                  <a:srgbClr val="000000"/>
                </a:solidFill>
              </a:rPr>
              <a:t>)</a:t>
            </a:r>
            <a:r>
              <a:rPr lang="ko-KR" altLang="en-US" sz="1900" dirty="0">
                <a:solidFill>
                  <a:srgbClr val="000000"/>
                </a:solidFill>
              </a:rPr>
              <a:t> 인가를 받지 않더라도 수행하도록 하는 방안 </a:t>
            </a:r>
          </a:p>
          <a:p>
            <a:pPr marL="809625" lvl="4" indent="0">
              <a:lnSpc>
                <a:spcPct val="120000"/>
              </a:lnSpc>
              <a:buFont typeface="Wingdings"/>
              <a:buNone/>
              <a:defRPr/>
            </a:pPr>
            <a:r>
              <a:rPr lang="en-US" altLang="ko-KR" sz="1900" dirty="0">
                <a:solidFill>
                  <a:srgbClr val="000000"/>
                </a:solidFill>
              </a:rPr>
              <a:t>→</a:t>
            </a:r>
            <a:r>
              <a:rPr lang="ko-KR" altLang="en-US" sz="1900" dirty="0">
                <a:solidFill>
                  <a:srgbClr val="000000"/>
                </a:solidFill>
              </a:rPr>
              <a:t> 라이센스를 보유한 현 </a:t>
            </a:r>
            <a:r>
              <a:rPr lang="ko-KR" altLang="en-US" sz="1900" dirty="0" err="1">
                <a:solidFill>
                  <a:srgbClr val="000000"/>
                </a:solidFill>
              </a:rPr>
              <a:t>금투업자와의</a:t>
            </a:r>
            <a:r>
              <a:rPr lang="ko-KR" altLang="en-US" sz="1900" dirty="0">
                <a:solidFill>
                  <a:srgbClr val="000000"/>
                </a:solidFill>
              </a:rPr>
              <a:t> 업무위탁관계로 신탁사무의 범위 확대 도모 </a:t>
            </a:r>
          </a:p>
          <a:p>
            <a:pPr marL="733275" lvl="2" indent="-285600">
              <a:lnSpc>
                <a:spcPct val="120000"/>
              </a:lnSpc>
              <a:buFont typeface="Wingdings"/>
              <a:buChar char="Ø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그렇다면 현재 </a:t>
            </a:r>
            <a:r>
              <a:rPr lang="ko-KR" altLang="en-US" sz="1900" dirty="0" err="1">
                <a:solidFill>
                  <a:srgbClr val="000000"/>
                </a:solidFill>
              </a:rPr>
              <a:t>금투업자</a:t>
            </a:r>
            <a:r>
              <a:rPr lang="en-US" altLang="ko-KR" sz="1900" dirty="0">
                <a:solidFill>
                  <a:srgbClr val="000000"/>
                </a:solidFill>
              </a:rPr>
              <a:t>(</a:t>
            </a:r>
            <a:r>
              <a:rPr lang="ko-KR" altLang="en-US" sz="1900" dirty="0">
                <a:solidFill>
                  <a:srgbClr val="000000"/>
                </a:solidFill>
              </a:rPr>
              <a:t>신탁업자</a:t>
            </a:r>
            <a:r>
              <a:rPr lang="en-US" altLang="ko-KR" sz="1900" dirty="0">
                <a:solidFill>
                  <a:srgbClr val="000000"/>
                </a:solidFill>
              </a:rPr>
              <a:t>)</a:t>
            </a:r>
            <a:r>
              <a:rPr lang="ko-KR" altLang="en-US" sz="1900" dirty="0">
                <a:solidFill>
                  <a:srgbClr val="000000"/>
                </a:solidFill>
              </a:rPr>
              <a:t>가 사실상 제공하지 않는 새로운 서비스를 제공할 수 있는지</a:t>
            </a:r>
            <a:r>
              <a:rPr lang="en-US" altLang="ko-KR" sz="1900" dirty="0">
                <a:solidFill>
                  <a:srgbClr val="000000"/>
                </a:solidFill>
              </a:rPr>
              <a:t>?</a:t>
            </a:r>
            <a:r>
              <a:rPr lang="ko-KR" altLang="en-US" sz="1900" dirty="0">
                <a:solidFill>
                  <a:srgbClr val="000000"/>
                </a:solidFill>
              </a:rPr>
              <a:t> </a:t>
            </a:r>
          </a:p>
          <a:p>
            <a:pPr marL="998650" lvl="3" indent="-370000">
              <a:lnSpc>
                <a:spcPct val="120000"/>
              </a:lnSpc>
              <a:buAutoNum type="circleNumDbPlain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 금융기관이 운용하는 재산을 </a:t>
            </a:r>
            <a:r>
              <a:rPr lang="ko-KR" altLang="en-US" sz="1900" b="1" u="sng" dirty="0" err="1">
                <a:solidFill>
                  <a:srgbClr val="000000"/>
                </a:solidFill>
              </a:rPr>
              <a:t>보관∙관리하는</a:t>
            </a:r>
            <a:r>
              <a:rPr lang="ko-KR" altLang="en-US" sz="1900" b="1" u="sng" dirty="0">
                <a:solidFill>
                  <a:srgbClr val="000000"/>
                </a:solidFill>
              </a:rPr>
              <a:t> 업무</a:t>
            </a:r>
            <a:r>
              <a:rPr lang="ko-KR" altLang="en-US" sz="1900" dirty="0">
                <a:solidFill>
                  <a:srgbClr val="000000"/>
                </a:solidFill>
              </a:rPr>
              <a:t> 중 금융기관이 직접 처리할 수 없는 전문적 사무</a:t>
            </a:r>
          </a:p>
          <a:p>
            <a:pPr marL="1179363" lvl="5" indent="-285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 </a:t>
            </a:r>
            <a:r>
              <a:rPr lang="en-US" altLang="ko-KR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(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금융당국의 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예</a:t>
            </a:r>
            <a:r>
              <a:rPr lang="en-US" altLang="ko-KR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)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위탁자가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금전신탁을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설정하면서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금융기관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에게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자신의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사망시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반려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동물을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전문적으로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돌봐줄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부양자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동물보호시설</a:t>
            </a:r>
            <a:r>
              <a:rPr lang="EN-US" sz="1900" b="0" i="0" u="none" strike="noStrike" spc="-10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를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수익자로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지정하여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정기금으로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금전을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spc="-10" dirty="0" err="1">
                <a:solidFill>
                  <a:srgbClr val="000000"/>
                </a:solidFill>
                <a:latin typeface="한컴 윤고딕 230"/>
                <a:cs typeface="함초롬바탕"/>
              </a:rPr>
              <a:t>지급하도록</a:t>
            </a:r>
            <a:r>
              <a:rPr sz="1900" b="0" i="0" u="none" strike="noStrike" spc="-10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함</a:t>
            </a:r>
            <a:r>
              <a:rPr lang="en-US" altLang="ko-KR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→</a:t>
            </a:r>
            <a:r>
              <a:rPr lang="ko-KR" altLang="en-US"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수탁자인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금융기관은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수익자가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반려동물을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적절히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돌보는지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전문적</a:t>
            </a:r>
            <a:r>
              <a:rPr sz="1900" b="1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1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신탁감독인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(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동물병원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동물보호단체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변호사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등</a:t>
            </a:r>
            <a:r>
              <a:rPr lang="EN-US" sz="1900" b="0" i="0" u="none" strike="noStrike" dirty="0">
                <a:solidFill>
                  <a:srgbClr val="000000"/>
                </a:solidFill>
                <a:latin typeface="한컴 윤고딕 230"/>
                <a:ea typeface="한컴 윤고딕 230"/>
              </a:rPr>
              <a:t>)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이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필요할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수도</a:t>
            </a:r>
            <a:r>
              <a:rPr sz="1900" b="0" i="0" u="none" strike="noStrike" dirty="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sz="1900" b="0" i="0" u="none" strike="noStrike" dirty="0" err="1">
                <a:solidFill>
                  <a:srgbClr val="000000"/>
                </a:solidFill>
                <a:latin typeface="한컴 윤고딕 230"/>
                <a:cs typeface="함초롬바탕"/>
              </a:rPr>
              <a:t>있음</a:t>
            </a:r>
            <a:endParaRPr sz="1900" b="0" i="0" u="none" strike="noStrike" dirty="0">
              <a:solidFill>
                <a:srgbClr val="000000"/>
              </a:solidFill>
              <a:latin typeface="한컴 윤고딕 230"/>
              <a:cs typeface="함초롬바탕"/>
            </a:endParaRPr>
          </a:p>
          <a:p>
            <a:pPr marL="998650" lvl="3" indent="-370000">
              <a:lnSpc>
                <a:spcPct val="120000"/>
              </a:lnSpc>
              <a:buAutoNum type="circleNumDbPlain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 현재는 신탁업자가 신탁업무 </a:t>
            </a:r>
            <a:r>
              <a:rPr lang="ko-KR" altLang="en-US" sz="1900" dirty="0" err="1">
                <a:solidFill>
                  <a:srgbClr val="000000"/>
                </a:solidFill>
              </a:rPr>
              <a:t>수행중</a:t>
            </a:r>
            <a:r>
              <a:rPr lang="ko-KR" altLang="en-US" sz="1900" dirty="0">
                <a:solidFill>
                  <a:srgbClr val="000000"/>
                </a:solidFill>
              </a:rPr>
              <a:t> </a:t>
            </a:r>
            <a:r>
              <a:rPr lang="ko-KR" altLang="en-US" sz="1900" b="1" u="sng" dirty="0">
                <a:solidFill>
                  <a:srgbClr val="000000"/>
                </a:solidFill>
              </a:rPr>
              <a:t>외부 자문으로 처리하는 업무</a:t>
            </a:r>
          </a:p>
          <a:p>
            <a:pPr marL="1095225" lvl="4" indent="-28560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 sz="1900" dirty="0">
                <a:solidFill>
                  <a:srgbClr val="000000"/>
                </a:solidFill>
              </a:rPr>
              <a:t>기존에 </a:t>
            </a:r>
            <a:r>
              <a:rPr lang="ko-KR" altLang="en-US" sz="1900" dirty="0" err="1">
                <a:solidFill>
                  <a:srgbClr val="000000"/>
                </a:solidFill>
              </a:rPr>
              <a:t>금투업자가</a:t>
            </a:r>
            <a:r>
              <a:rPr lang="ko-KR" altLang="en-US" sz="1900" dirty="0">
                <a:solidFill>
                  <a:srgbClr val="000000"/>
                </a:solidFill>
              </a:rPr>
              <a:t> 전문적인 분야의 외부자문</a:t>
            </a:r>
            <a:r>
              <a:rPr lang="en-US" altLang="ko-KR" sz="1900" dirty="0">
                <a:solidFill>
                  <a:srgbClr val="000000"/>
                </a:solidFill>
              </a:rPr>
              <a:t>(</a:t>
            </a:r>
            <a:r>
              <a:rPr lang="ko-KR" altLang="en-US" sz="1900" dirty="0">
                <a:solidFill>
                  <a:srgbClr val="000000"/>
                </a:solidFill>
              </a:rPr>
              <a:t>법률자문</a:t>
            </a:r>
            <a:r>
              <a:rPr lang="en-US" altLang="ko-KR" sz="1900" dirty="0">
                <a:solidFill>
                  <a:srgbClr val="000000"/>
                </a:solidFill>
              </a:rPr>
              <a:t>,</a:t>
            </a:r>
            <a:r>
              <a:rPr lang="ko-KR" altLang="en-US" sz="1900" dirty="0">
                <a:solidFill>
                  <a:srgbClr val="000000"/>
                </a:solidFill>
              </a:rPr>
              <a:t> 의료자문</a:t>
            </a:r>
            <a:r>
              <a:rPr lang="en-US" altLang="ko-KR" sz="1900" dirty="0">
                <a:solidFill>
                  <a:srgbClr val="000000"/>
                </a:solidFill>
              </a:rPr>
              <a:t>)</a:t>
            </a:r>
            <a:r>
              <a:rPr lang="ko-KR" altLang="en-US" sz="1900" dirty="0">
                <a:solidFill>
                  <a:srgbClr val="000000"/>
                </a:solidFill>
              </a:rPr>
              <a:t>이 필요했던 업무를 위탁계약으로 전문기관이 </a:t>
            </a:r>
            <a:r>
              <a:rPr lang="ko-KR" altLang="en-US" sz="1900" dirty="0" err="1">
                <a:solidFill>
                  <a:srgbClr val="000000"/>
                </a:solidFill>
              </a:rPr>
              <a:t>수탁받아</a:t>
            </a:r>
            <a:r>
              <a:rPr lang="ko-KR" altLang="en-US" sz="1900" dirty="0">
                <a:solidFill>
                  <a:srgbClr val="000000"/>
                </a:solidFill>
              </a:rPr>
              <a:t> 수행하는 방안 </a:t>
            </a:r>
            <a:r>
              <a:rPr lang="en-US" altLang="ko-KR" sz="1900" dirty="0">
                <a:solidFill>
                  <a:srgbClr val="000000"/>
                </a:solidFill>
              </a:rPr>
              <a:t>→</a:t>
            </a:r>
            <a:r>
              <a:rPr lang="ko-KR" altLang="en-US" sz="1900" dirty="0">
                <a:solidFill>
                  <a:srgbClr val="000000"/>
                </a:solidFill>
              </a:rPr>
              <a:t> 이 경우</a:t>
            </a:r>
            <a:r>
              <a:rPr lang="en-US" altLang="ko-KR" sz="1900" dirty="0">
                <a:solidFill>
                  <a:srgbClr val="000000"/>
                </a:solidFill>
              </a:rPr>
              <a:t>,</a:t>
            </a:r>
            <a:r>
              <a:rPr lang="ko-KR" altLang="en-US" sz="1900" dirty="0">
                <a:solidFill>
                  <a:srgbClr val="000000"/>
                </a:solidFill>
              </a:rPr>
              <a:t> 전문기관에 대한 보수 수취체계 변화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신탁재산의 보관∙관리 및 운용</a:t>
            </a:r>
            <a:r>
              <a:rPr lang="en-US" altLang="ko-KR"/>
              <a:t>(3)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298575"/>
            <a:ext cx="11302999" cy="5310590"/>
          </a:xfrm>
        </p:spPr>
        <p:txBody>
          <a:bodyPr/>
          <a:lstStyle/>
          <a:p>
            <a:pPr marL="371325" lvl="0" indent="-285600">
              <a:lnSpc>
                <a:spcPct val="120000"/>
              </a:lnSpc>
              <a:buFont typeface="Wingdings"/>
              <a:buChar char="v"/>
              <a:defRPr/>
            </a:pPr>
            <a:r>
              <a:rPr lang="ko-KR" altLang="en-US" sz="2000" dirty="0">
                <a:solidFill>
                  <a:srgbClr val="000000"/>
                </a:solidFill>
              </a:rPr>
              <a:t> </a:t>
            </a:r>
            <a:r>
              <a:rPr lang="en-US" altLang="ko-KR" sz="2000" dirty="0">
                <a:solidFill>
                  <a:srgbClr val="000000"/>
                </a:solidFill>
              </a:rPr>
              <a:t>(</a:t>
            </a:r>
            <a:r>
              <a:rPr lang="ko-KR" altLang="en-US" sz="2000" dirty="0">
                <a:solidFill>
                  <a:srgbClr val="000000"/>
                </a:solidFill>
              </a:rPr>
              <a:t>①의 경우</a:t>
            </a:r>
            <a:r>
              <a:rPr lang="en-US" altLang="ko-KR" sz="2000" dirty="0">
                <a:solidFill>
                  <a:srgbClr val="000000"/>
                </a:solidFill>
              </a:rPr>
              <a:t>)</a:t>
            </a:r>
            <a:r>
              <a:rPr lang="ko-KR" altLang="en-US" sz="2000" dirty="0">
                <a:solidFill>
                  <a:srgbClr val="000000"/>
                </a:solidFill>
              </a:rPr>
              <a:t> 금융기관이 운용하는 재산을 </a:t>
            </a:r>
            <a:r>
              <a:rPr lang="ko-KR" altLang="en-US" sz="2000" b="1" u="sng" dirty="0" err="1">
                <a:solidFill>
                  <a:srgbClr val="000000"/>
                </a:solidFill>
              </a:rPr>
              <a:t>보관∙관리하는</a:t>
            </a:r>
            <a:r>
              <a:rPr lang="ko-KR" altLang="en-US" sz="2000" b="1" u="sng" dirty="0">
                <a:solidFill>
                  <a:srgbClr val="000000"/>
                </a:solidFill>
              </a:rPr>
              <a:t> 업무</a:t>
            </a:r>
            <a:r>
              <a:rPr lang="ko-KR" altLang="en-US" sz="2000" dirty="0">
                <a:solidFill>
                  <a:srgbClr val="000000"/>
                </a:solidFill>
              </a:rPr>
              <a:t> 중 금융기관이 직접 처리할 수 없는 전문적 사무 관련 </a:t>
            </a:r>
            <a:r>
              <a:rPr lang="en-US" altLang="ko-KR" sz="2000" dirty="0">
                <a:solidFill>
                  <a:srgbClr val="000000"/>
                </a:solidFill>
              </a:rPr>
              <a:t>:</a:t>
            </a:r>
            <a:r>
              <a:rPr lang="ko-KR" altLang="en-US" sz="2000" dirty="0">
                <a:solidFill>
                  <a:srgbClr val="000000"/>
                </a:solidFill>
              </a:rPr>
              <a:t> </a:t>
            </a:r>
            <a:r>
              <a:rPr lang="ko-KR" altLang="en-US" sz="2000" b="1" dirty="0">
                <a:solidFill>
                  <a:srgbClr val="000000"/>
                </a:solidFill>
              </a:rPr>
              <a:t>실제 활용가능한 구체적 사업모델을 통해 제도정착</a:t>
            </a:r>
            <a:r>
              <a:rPr lang="en-US" altLang="ko-KR" sz="2000" b="1" dirty="0">
                <a:solidFill>
                  <a:srgbClr val="000000"/>
                </a:solidFill>
              </a:rPr>
              <a:t>/</a:t>
            </a:r>
            <a:r>
              <a:rPr lang="ko-KR" altLang="en-US" sz="2000" b="1" dirty="0">
                <a:solidFill>
                  <a:srgbClr val="000000"/>
                </a:solidFill>
              </a:rPr>
              <a:t>활성화 도모하는 것이 관건</a:t>
            </a:r>
          </a:p>
          <a:p>
            <a:pPr marL="636700" lvl="1" indent="-370000">
              <a:lnSpc>
                <a:spcPct val="120000"/>
              </a:lnSpc>
              <a:buAutoNum type="arabicParenR"/>
              <a:defRPr/>
            </a:pPr>
            <a:r>
              <a:rPr lang="en-US" altLang="ko-KR" sz="1700" dirty="0">
                <a:solidFill>
                  <a:srgbClr val="404040"/>
                </a:solidFill>
              </a:rPr>
              <a:t>[</a:t>
            </a:r>
            <a:r>
              <a:rPr lang="ko-KR" altLang="en-US" sz="1700" dirty="0">
                <a:solidFill>
                  <a:srgbClr val="404040"/>
                </a:solidFill>
              </a:rPr>
              <a:t>금융기관 중심 방식</a:t>
            </a:r>
            <a:r>
              <a:rPr lang="en-US" altLang="ko-KR" sz="1700" dirty="0">
                <a:solidFill>
                  <a:srgbClr val="404040"/>
                </a:solidFill>
              </a:rPr>
              <a:t>]</a:t>
            </a:r>
            <a:r>
              <a:rPr lang="ko-KR" altLang="en-US" sz="1700" dirty="0">
                <a:solidFill>
                  <a:srgbClr val="404040"/>
                </a:solidFill>
              </a:rPr>
              <a:t> 부동산 등 재산의 종합적 관리 역량이 안되는 위탁자가 로펌으로부터 투자권유를 받아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신탁상품을 가입</a:t>
            </a:r>
          </a:p>
          <a:p>
            <a:pPr marL="447675" lvl="2" indent="0">
              <a:lnSpc>
                <a:spcPct val="120000"/>
              </a:lnSpc>
              <a:buFont typeface="Wingdings"/>
              <a:buNone/>
              <a:defRPr/>
            </a:pPr>
            <a:r>
              <a:rPr lang="en-US" altLang="ko-KR" sz="1700" dirty="0">
                <a:solidFill>
                  <a:srgbClr val="404040"/>
                </a:solidFill>
              </a:rPr>
              <a:t>→</a:t>
            </a:r>
            <a:r>
              <a:rPr lang="ko-KR" altLang="en-US" sz="1700" dirty="0">
                <a:solidFill>
                  <a:srgbClr val="404040"/>
                </a:solidFill>
              </a:rPr>
              <a:t> 자신의 재산을 신탁업자에게 위탁하고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신탁업자는 금융투자업자로서 금융재산의 운용</a:t>
            </a:r>
            <a:r>
              <a:rPr lang="en-US" altLang="ko-KR" sz="1700" dirty="0">
                <a:solidFill>
                  <a:srgbClr val="404040"/>
                </a:solidFill>
              </a:rPr>
              <a:t>/</a:t>
            </a:r>
            <a:r>
              <a:rPr lang="ko-KR" altLang="en-US" sz="1700" dirty="0">
                <a:solidFill>
                  <a:srgbClr val="404040"/>
                </a:solidFill>
              </a:rPr>
              <a:t>관리 업무를 수행하면서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부동산 관리 전문업체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로펌 등에게 일부 전문적인 업무</a:t>
            </a:r>
            <a:r>
              <a:rPr lang="en-US" altLang="ko-KR" sz="1700" dirty="0">
                <a:solidFill>
                  <a:srgbClr val="404040"/>
                </a:solidFill>
              </a:rPr>
              <a:t>(</a:t>
            </a:r>
            <a:r>
              <a:rPr lang="ko-KR" altLang="en-US" sz="1700" dirty="0">
                <a:solidFill>
                  <a:srgbClr val="404040"/>
                </a:solidFill>
              </a:rPr>
              <a:t>부동산 관리 등</a:t>
            </a:r>
            <a:r>
              <a:rPr lang="en-US" altLang="ko-KR" sz="1700" dirty="0">
                <a:solidFill>
                  <a:srgbClr val="404040"/>
                </a:solidFill>
              </a:rPr>
              <a:t>)</a:t>
            </a:r>
            <a:r>
              <a:rPr lang="ko-KR" altLang="en-US" sz="1700" dirty="0">
                <a:solidFill>
                  <a:srgbClr val="404040"/>
                </a:solidFill>
              </a:rPr>
              <a:t>를 위탁  </a:t>
            </a:r>
          </a:p>
          <a:p>
            <a:pPr marL="914250" lvl="3" indent="-285600">
              <a:lnSpc>
                <a:spcPct val="120000"/>
              </a:lnSpc>
              <a:buFont typeface="Wingdings"/>
              <a:buChar char="ü"/>
              <a:defRPr/>
            </a:pPr>
            <a:endParaRPr lang="en-US" altLang="ko-KR" sz="1700" dirty="0">
              <a:solidFill>
                <a:srgbClr val="404040"/>
              </a:solidFill>
            </a:endParaRPr>
          </a:p>
          <a:p>
            <a:pPr marL="636700" lvl="1" indent="-370000">
              <a:lnSpc>
                <a:spcPct val="120000"/>
              </a:lnSpc>
              <a:buAutoNum type="arabicParenR" startAt="2"/>
              <a:defRPr/>
            </a:pPr>
            <a:r>
              <a:rPr lang="en-US" altLang="ko-KR" sz="1700" dirty="0">
                <a:solidFill>
                  <a:srgbClr val="404040"/>
                </a:solidFill>
              </a:rPr>
              <a:t>[</a:t>
            </a:r>
            <a:r>
              <a:rPr lang="ko-KR" altLang="en-US" sz="1700" dirty="0">
                <a:solidFill>
                  <a:srgbClr val="404040"/>
                </a:solidFill>
              </a:rPr>
              <a:t>전문기관 중심 방식</a:t>
            </a:r>
            <a:r>
              <a:rPr lang="en-US" altLang="ko-KR" sz="1700" dirty="0">
                <a:solidFill>
                  <a:srgbClr val="404040"/>
                </a:solidFill>
              </a:rPr>
              <a:t>]</a:t>
            </a:r>
            <a:r>
              <a:rPr lang="ko-KR" altLang="en-US" sz="1700" dirty="0">
                <a:solidFill>
                  <a:srgbClr val="404040"/>
                </a:solidFill>
              </a:rPr>
              <a:t> 기대여명이 얼마 </a:t>
            </a:r>
            <a:r>
              <a:rPr lang="ko-KR" altLang="en-US" sz="1700" dirty="0" err="1">
                <a:solidFill>
                  <a:srgbClr val="404040"/>
                </a:solidFill>
              </a:rPr>
              <a:t>안남은</a:t>
            </a:r>
            <a:r>
              <a:rPr lang="ko-KR" altLang="en-US" sz="1700" dirty="0">
                <a:solidFill>
                  <a:srgbClr val="404040"/>
                </a:solidFill>
              </a:rPr>
              <a:t> 위탁자가 요양원으로 부터 투자권유를 받아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신탁상품을 가입 </a:t>
            </a:r>
          </a:p>
          <a:p>
            <a:pPr marL="266700" lvl="1" indent="0">
              <a:lnSpc>
                <a:spcPct val="120000"/>
              </a:lnSpc>
              <a:buNone/>
              <a:defRPr/>
            </a:pPr>
            <a:r>
              <a:rPr lang="en-US" altLang="ko-KR" sz="1700" dirty="0">
                <a:solidFill>
                  <a:srgbClr val="404040"/>
                </a:solidFill>
              </a:rPr>
              <a:t>→</a:t>
            </a:r>
            <a:r>
              <a:rPr lang="ko-KR" altLang="en-US" sz="1700" dirty="0">
                <a:solidFill>
                  <a:srgbClr val="404040"/>
                </a:solidFill>
              </a:rPr>
              <a:t> 자신의 자산</a:t>
            </a:r>
            <a:r>
              <a:rPr lang="en-US" altLang="ko-KR" sz="1700" dirty="0">
                <a:solidFill>
                  <a:srgbClr val="404040"/>
                </a:solidFill>
              </a:rPr>
              <a:t>(</a:t>
            </a:r>
            <a:r>
              <a:rPr lang="ko-KR" altLang="en-US" sz="1700" dirty="0">
                <a:solidFill>
                  <a:srgbClr val="404040"/>
                </a:solidFill>
              </a:rPr>
              <a:t>금전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부동산 등</a:t>
            </a:r>
            <a:r>
              <a:rPr lang="en-US" altLang="ko-KR" sz="1700" dirty="0">
                <a:solidFill>
                  <a:srgbClr val="404040"/>
                </a:solidFill>
              </a:rPr>
              <a:t>)</a:t>
            </a:r>
            <a:r>
              <a:rPr lang="ko-KR" altLang="en-US" sz="1700" dirty="0">
                <a:solidFill>
                  <a:srgbClr val="404040"/>
                </a:solidFill>
              </a:rPr>
              <a:t>을 신탁업자에게 위탁하여 신탁업자는 이를 기반으로 필요경비</a:t>
            </a:r>
            <a:r>
              <a:rPr lang="en-US" altLang="ko-KR" sz="1700" dirty="0">
                <a:solidFill>
                  <a:srgbClr val="404040"/>
                </a:solidFill>
              </a:rPr>
              <a:t>(</a:t>
            </a:r>
            <a:r>
              <a:rPr lang="ko-KR" altLang="en-US" sz="1700" dirty="0">
                <a:solidFill>
                  <a:srgbClr val="404040"/>
                </a:solidFill>
              </a:rPr>
              <a:t>요양원 비용</a:t>
            </a:r>
            <a:r>
              <a:rPr lang="en-US" altLang="ko-KR" sz="1700" dirty="0">
                <a:solidFill>
                  <a:srgbClr val="404040"/>
                </a:solidFill>
              </a:rPr>
              <a:t>)</a:t>
            </a:r>
            <a:r>
              <a:rPr lang="ko-KR" altLang="en-US" sz="1700" dirty="0">
                <a:solidFill>
                  <a:srgbClr val="404040"/>
                </a:solidFill>
              </a:rPr>
              <a:t>를 신탁자산에서 납부하고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전문적 의료서비스가 필요한 경우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병원과도 협업하여 병원비도 신탁자산에서 납부 ☞ 업무위탁의 사전적 포괄동의 문제</a:t>
            </a:r>
          </a:p>
          <a:p>
            <a:pPr marL="266700" lvl="1" indent="0">
              <a:lnSpc>
                <a:spcPct val="120000"/>
              </a:lnSpc>
              <a:buNone/>
              <a:defRPr/>
            </a:pPr>
            <a:r>
              <a:rPr lang="en-US" altLang="ko-KR" sz="1700" dirty="0">
                <a:solidFill>
                  <a:srgbClr val="404040"/>
                </a:solidFill>
              </a:rPr>
              <a:t>→</a:t>
            </a:r>
            <a:r>
              <a:rPr lang="ko-KR" altLang="en-US" sz="1700" dirty="0">
                <a:solidFill>
                  <a:srgbClr val="404040"/>
                </a:solidFill>
              </a:rPr>
              <a:t> 요양</a:t>
            </a:r>
            <a:r>
              <a:rPr lang="en-US" altLang="ko-KR" sz="1700" dirty="0">
                <a:solidFill>
                  <a:srgbClr val="404040"/>
                </a:solidFill>
              </a:rPr>
              <a:t>/</a:t>
            </a:r>
            <a:r>
              <a:rPr lang="ko-KR" altLang="en-US" sz="1700" dirty="0">
                <a:solidFill>
                  <a:srgbClr val="404040"/>
                </a:solidFill>
              </a:rPr>
              <a:t>의료서비스의 경우 위탁자에 대한 매우 밀접</a:t>
            </a:r>
            <a:r>
              <a:rPr lang="en-US" altLang="ko-KR" sz="1700" dirty="0">
                <a:solidFill>
                  <a:srgbClr val="404040"/>
                </a:solidFill>
              </a:rPr>
              <a:t>/</a:t>
            </a:r>
            <a:r>
              <a:rPr lang="ko-KR" altLang="en-US" sz="1700" dirty="0">
                <a:solidFill>
                  <a:srgbClr val="404040"/>
                </a:solidFill>
              </a:rPr>
              <a:t>일상적인 업무이면서 신탁업자가 처리하기 어려운 업무</a:t>
            </a:r>
            <a:r>
              <a:rPr lang="en-US" altLang="ko-KR" sz="1700" dirty="0">
                <a:solidFill>
                  <a:srgbClr val="404040"/>
                </a:solidFill>
              </a:rPr>
              <a:t>.</a:t>
            </a:r>
            <a:r>
              <a:rPr lang="ko-KR" altLang="en-US" sz="1700" dirty="0">
                <a:solidFill>
                  <a:srgbClr val="404040"/>
                </a:solidFill>
              </a:rPr>
              <a:t> 신탁재산 관리의 일환으로</a:t>
            </a:r>
            <a:r>
              <a:rPr lang="en-US" altLang="ko-KR" sz="1700" dirty="0">
                <a:solidFill>
                  <a:srgbClr val="404040"/>
                </a:solidFill>
              </a:rPr>
              <a:t>,</a:t>
            </a:r>
            <a:r>
              <a:rPr lang="ko-KR" altLang="en-US" sz="1700" dirty="0">
                <a:solidFill>
                  <a:srgbClr val="404040"/>
                </a:solidFill>
              </a:rPr>
              <a:t> 신탁재산이 적절한 서비스</a:t>
            </a:r>
            <a:r>
              <a:rPr lang="en-US" altLang="ko-KR" sz="1700" dirty="0">
                <a:solidFill>
                  <a:srgbClr val="404040"/>
                </a:solidFill>
              </a:rPr>
              <a:t>(</a:t>
            </a:r>
            <a:r>
              <a:rPr lang="ko-KR" altLang="en-US" sz="1700" dirty="0">
                <a:solidFill>
                  <a:srgbClr val="404040"/>
                </a:solidFill>
              </a:rPr>
              <a:t>요양</a:t>
            </a:r>
            <a:r>
              <a:rPr lang="en-US" altLang="ko-KR" sz="1700" dirty="0">
                <a:solidFill>
                  <a:srgbClr val="404040"/>
                </a:solidFill>
              </a:rPr>
              <a:t>/</a:t>
            </a:r>
            <a:r>
              <a:rPr lang="ko-KR" altLang="en-US" sz="1700" dirty="0">
                <a:solidFill>
                  <a:srgbClr val="404040"/>
                </a:solidFill>
              </a:rPr>
              <a:t>의료</a:t>
            </a:r>
            <a:r>
              <a:rPr lang="en-US" altLang="ko-KR" sz="1700" dirty="0">
                <a:solidFill>
                  <a:srgbClr val="404040"/>
                </a:solidFill>
              </a:rPr>
              <a:t>)</a:t>
            </a:r>
            <a:r>
              <a:rPr lang="ko-KR" altLang="en-US" sz="1700" dirty="0">
                <a:solidFill>
                  <a:srgbClr val="404040"/>
                </a:solidFill>
              </a:rPr>
              <a:t> 제공에 사용</a:t>
            </a:r>
            <a:r>
              <a:rPr lang="en-US" altLang="ko-KR" sz="1700" dirty="0">
                <a:solidFill>
                  <a:srgbClr val="404040"/>
                </a:solidFill>
              </a:rPr>
              <a:t>(’</a:t>
            </a:r>
            <a:r>
              <a:rPr lang="ko-KR" altLang="en-US" sz="1700" dirty="0">
                <a:solidFill>
                  <a:srgbClr val="404040"/>
                </a:solidFill>
              </a:rPr>
              <a:t>사용</a:t>
            </a:r>
            <a:r>
              <a:rPr lang="en-US" altLang="ko-KR" sz="1700" dirty="0">
                <a:solidFill>
                  <a:srgbClr val="404040"/>
                </a:solidFill>
              </a:rPr>
              <a:t>’</a:t>
            </a:r>
            <a:r>
              <a:rPr lang="ko-KR" altLang="en-US" sz="1700" dirty="0">
                <a:solidFill>
                  <a:srgbClr val="404040"/>
                </a:solidFill>
              </a:rPr>
              <a:t>도 요양원의 입장에서는 재산 관리 업무</a:t>
            </a:r>
            <a:r>
              <a:rPr lang="en-US" altLang="ko-KR" sz="1700" dirty="0">
                <a:solidFill>
                  <a:srgbClr val="404040"/>
                </a:solidFill>
              </a:rPr>
              <a:t>)</a:t>
            </a:r>
            <a:r>
              <a:rPr lang="ko-KR" altLang="en-US" sz="1700" dirty="0">
                <a:solidFill>
                  <a:srgbClr val="404040"/>
                </a:solidFill>
              </a:rPr>
              <a:t>되는지 금융기관이 전문기관에 대한 감독 업무를 수행</a:t>
            </a:r>
          </a:p>
          <a:p>
            <a:pPr marL="266700" lvl="1" indent="0">
              <a:lnSpc>
                <a:spcPct val="120000"/>
              </a:lnSpc>
              <a:buFont typeface="Wingdings"/>
              <a:buNone/>
              <a:defRPr/>
            </a:pPr>
            <a:endParaRPr lang="en-US" altLang="ko-KR" sz="1900" dirty="0">
              <a:solidFill>
                <a:srgbClr val="404040"/>
              </a:solidFill>
            </a:endParaRPr>
          </a:p>
          <a:p>
            <a:pPr marL="914250" lvl="3" indent="-285600">
              <a:lnSpc>
                <a:spcPct val="120000"/>
              </a:lnSpc>
              <a:buFont typeface="Wingdings"/>
              <a:buChar char="ü"/>
              <a:defRPr/>
            </a:pPr>
            <a:endParaRPr lang="en-US" altLang="ko-KR" sz="2000" dirty="0">
              <a:solidFill>
                <a:srgbClr val="000000"/>
              </a:solidFill>
            </a:endParaRPr>
          </a:p>
          <a:p>
            <a:pPr marL="817675" lvl="2" indent="-370000">
              <a:lnSpc>
                <a:spcPct val="140000"/>
              </a:lnSpc>
              <a:buAutoNum type="arabicParenR" startAt="2"/>
              <a:defRPr/>
            </a:pPr>
            <a:endParaRPr lang="ko-KR" alt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신탁재산의 보관∙관리 및 운용</a:t>
            </a:r>
            <a:r>
              <a:rPr lang="en-US" altLang="ko-KR"/>
              <a:t>(4)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4822724"/>
          </a:xfrm>
        </p:spPr>
        <p:txBody>
          <a:bodyPr/>
          <a:lstStyle/>
          <a:p>
            <a:pPr marL="636700" lvl="1" indent="-370000">
              <a:lnSpc>
                <a:spcPct val="140000"/>
              </a:lnSpc>
              <a:defRPr/>
            </a:pPr>
            <a:r>
              <a:rPr lang="ko-KR" altLang="en-US" sz="2000">
                <a:solidFill>
                  <a:srgbClr val="000000"/>
                </a:solidFill>
              </a:rPr>
              <a:t>현행법 및 개정방안에 따르면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비금융기관이 직접 신탁계약을 체결하는 것은 금지되고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신탁업자는 자본시장법상 금융투자업자로 규율되므로 외국의 사례와 같은 전문기관의 신탁업무 수행은 발생하기 어려움</a:t>
            </a:r>
            <a:r>
              <a:rPr lang="en-US" altLang="ko-KR" sz="2000">
                <a:solidFill>
                  <a:srgbClr val="000000"/>
                </a:solidFill>
              </a:rPr>
              <a:t>.</a:t>
            </a:r>
            <a:r>
              <a:rPr lang="ko-KR" altLang="en-US" sz="2000">
                <a:solidFill>
                  <a:srgbClr val="000000"/>
                </a:solidFill>
              </a:rPr>
              <a:t> 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법</a:t>
            </a:r>
            <a:r>
              <a:rPr lang="en-US" altLang="ko-KR" sz="2000">
                <a:solidFill>
                  <a:srgbClr val="000000"/>
                </a:solidFill>
              </a:rPr>
              <a:t>/</a:t>
            </a:r>
            <a:r>
              <a:rPr lang="ko-KR" altLang="en-US" sz="2000">
                <a:solidFill>
                  <a:srgbClr val="000000"/>
                </a:solidFill>
              </a:rPr>
              <a:t>규제체계상 한계가 있음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</a:p>
          <a:p>
            <a:pPr marL="817675" lvl="2" indent="-370000">
              <a:lnSpc>
                <a:spcPct val="140000"/>
              </a:lnSpc>
              <a:defRPr/>
            </a:pPr>
            <a:r>
              <a:rPr lang="ko-KR" altLang="en-US" sz="2000">
                <a:solidFill>
                  <a:srgbClr val="000000"/>
                </a:solidFill>
              </a:rPr>
              <a:t>예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 美 </a:t>
            </a:r>
            <a:r>
              <a:rPr lang="en-US" altLang="ko-KR" sz="2000">
                <a:solidFill>
                  <a:srgbClr val="000000"/>
                </a:solidFill>
              </a:rPr>
              <a:t>Client</a:t>
            </a:r>
            <a:r>
              <a:rPr lang="ko-KR" altLang="en-US" sz="2000">
                <a:solidFill>
                  <a:srgbClr val="000000"/>
                </a:solidFill>
              </a:rPr>
              <a:t>와 로펌이 직접 신탁계약을 체결하고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다양한 신탁재산 관리를 위해 각 전문기관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신탁재산의 운용 관련 금융기관 등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에 재신탁</a:t>
            </a:r>
            <a:r>
              <a:rPr lang="en-US" altLang="ko-KR" sz="2000">
                <a:solidFill>
                  <a:srgbClr val="000000"/>
                </a:solidFill>
              </a:rPr>
              <a:t>/</a:t>
            </a:r>
            <a:r>
              <a:rPr lang="ko-KR" altLang="en-US" sz="2000">
                <a:solidFill>
                  <a:srgbClr val="000000"/>
                </a:solidFill>
              </a:rPr>
              <a:t>위탁하는 방법</a:t>
            </a:r>
            <a:endParaRPr lang="en-US" altLang="ko-KR" sz="2000">
              <a:solidFill>
                <a:srgbClr val="000000"/>
              </a:solidFill>
            </a:endParaRPr>
          </a:p>
          <a:p>
            <a:pPr marL="817675" lvl="2" indent="-370000">
              <a:lnSpc>
                <a:spcPct val="140000"/>
              </a:lnSpc>
              <a:defRPr/>
            </a:pPr>
            <a:r>
              <a:rPr lang="ko-KR" altLang="en-US" sz="2000">
                <a:solidFill>
                  <a:srgbClr val="000000"/>
                </a:solidFill>
              </a:rPr>
              <a:t>결국 현행 규제체계 하에서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수탁자는 라이센스를 보유한 금융투자업자이고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위탁자</a:t>
            </a:r>
            <a:r>
              <a:rPr lang="en-US" altLang="ko-KR" sz="2000">
                <a:solidFill>
                  <a:srgbClr val="000000"/>
                </a:solidFill>
              </a:rPr>
              <a:t>-</a:t>
            </a:r>
            <a:r>
              <a:rPr lang="ko-KR" altLang="en-US" sz="2000">
                <a:solidFill>
                  <a:srgbClr val="000000"/>
                </a:solidFill>
              </a:rPr>
              <a:t>수탁자 관계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현행 법</a:t>
            </a:r>
            <a:r>
              <a:rPr lang="en-US" altLang="ko-KR" sz="2000">
                <a:solidFill>
                  <a:srgbClr val="000000"/>
                </a:solidFill>
              </a:rPr>
              <a:t>+</a:t>
            </a:r>
            <a:r>
              <a:rPr lang="ko-KR" altLang="en-US" sz="2000">
                <a:solidFill>
                  <a:srgbClr val="000000"/>
                </a:solidFill>
              </a:rPr>
              <a:t>개정방안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에서 비금융 전문기관은 제</a:t>
            </a:r>
            <a:r>
              <a:rPr lang="en-US" altLang="ko-KR" sz="2000">
                <a:solidFill>
                  <a:srgbClr val="000000"/>
                </a:solidFill>
              </a:rPr>
              <a:t>3</a:t>
            </a:r>
            <a:r>
              <a:rPr lang="ko-KR" altLang="en-US" sz="2000">
                <a:solidFill>
                  <a:srgbClr val="000000"/>
                </a:solidFill>
              </a:rPr>
              <a:t>자적 지위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수탁자로부터 특정업무를 위탁받은 자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를 가짐</a:t>
            </a:r>
            <a:r>
              <a:rPr lang="en-US" altLang="ko-KR" sz="2000">
                <a:solidFill>
                  <a:srgbClr val="000000"/>
                </a:solidFill>
              </a:rPr>
              <a:t>.</a:t>
            </a:r>
            <a:r>
              <a:rPr lang="ko-KR" altLang="en-US" sz="2000">
                <a:solidFill>
                  <a:srgbClr val="000000"/>
                </a:solidFill>
              </a:rPr>
              <a:t> </a:t>
            </a:r>
            <a:r>
              <a:rPr lang="en-US" altLang="ko-KR" sz="2000">
                <a:solidFill>
                  <a:srgbClr val="000000"/>
                </a:solidFill>
              </a:rPr>
              <a:t>→</a:t>
            </a:r>
            <a:r>
              <a:rPr lang="ko-KR" altLang="en-US" sz="2000">
                <a:solidFill>
                  <a:srgbClr val="000000"/>
                </a:solidFill>
              </a:rPr>
              <a:t> 미국 등 사례와 같은 신탁업 구조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전문기관 중심</a:t>
            </a:r>
            <a:r>
              <a:rPr lang="en-US" altLang="ko-KR" sz="2000">
                <a:solidFill>
                  <a:srgbClr val="000000"/>
                </a:solidFill>
              </a:rPr>
              <a:t>/</a:t>
            </a:r>
            <a:r>
              <a:rPr lang="ko-KR" altLang="en-US" sz="2000">
                <a:solidFill>
                  <a:srgbClr val="000000"/>
                </a:solidFill>
              </a:rPr>
              <a:t>참여 모델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 활성화가 필요한지 여부</a:t>
            </a:r>
          </a:p>
          <a:p>
            <a:pPr marL="636700" lvl="1" indent="-370000">
              <a:lnSpc>
                <a:spcPct val="140000"/>
              </a:lnSpc>
              <a:defRPr/>
            </a:pPr>
            <a:r>
              <a:rPr lang="en-US" altLang="ko-KR" sz="2000">
                <a:solidFill>
                  <a:srgbClr val="000000"/>
                </a:solidFill>
              </a:rPr>
              <a:t>[</a:t>
            </a:r>
            <a:r>
              <a:rPr lang="ko-KR" altLang="en-US" sz="2000">
                <a:solidFill>
                  <a:srgbClr val="000000"/>
                </a:solidFill>
              </a:rPr>
              <a:t>장기적으로는</a:t>
            </a:r>
            <a:r>
              <a:rPr lang="en-US" altLang="ko-KR" sz="2000">
                <a:solidFill>
                  <a:srgbClr val="000000"/>
                </a:solidFill>
              </a:rPr>
              <a:t>]</a:t>
            </a:r>
            <a:r>
              <a:rPr lang="ko-KR" altLang="en-US" sz="2000">
                <a:solidFill>
                  <a:srgbClr val="000000"/>
                </a:solidFill>
              </a:rPr>
              <a:t> 전문기관의 비금융신탁을 허용하면서</a:t>
            </a:r>
            <a:r>
              <a:rPr lang="en-US" altLang="ko-KR" sz="2000">
                <a:solidFill>
                  <a:srgbClr val="000000"/>
                </a:solidFill>
              </a:rPr>
              <a:t>,</a:t>
            </a:r>
            <a:r>
              <a:rPr lang="ko-KR" altLang="en-US" sz="2000">
                <a:solidFill>
                  <a:srgbClr val="000000"/>
                </a:solidFill>
              </a:rPr>
              <a:t> 금전</a:t>
            </a:r>
            <a:r>
              <a:rPr lang="en-US" altLang="ko-KR" sz="2000">
                <a:solidFill>
                  <a:srgbClr val="000000"/>
                </a:solidFill>
              </a:rPr>
              <a:t>/</a:t>
            </a:r>
            <a:r>
              <a:rPr lang="ko-KR" altLang="en-US" sz="2000">
                <a:solidFill>
                  <a:srgbClr val="000000"/>
                </a:solidFill>
              </a:rPr>
              <a:t>부동산 재산의 운용업무는 신탁업자</a:t>
            </a:r>
            <a:r>
              <a:rPr lang="en-US" altLang="ko-KR" sz="2000">
                <a:solidFill>
                  <a:srgbClr val="000000"/>
                </a:solidFill>
              </a:rPr>
              <a:t>(</a:t>
            </a:r>
            <a:r>
              <a:rPr lang="ko-KR" altLang="en-US" sz="2000">
                <a:solidFill>
                  <a:srgbClr val="000000"/>
                </a:solidFill>
              </a:rPr>
              <a:t>라이센스</a:t>
            </a:r>
            <a:r>
              <a:rPr lang="en-US" altLang="ko-KR" sz="2000">
                <a:solidFill>
                  <a:srgbClr val="000000"/>
                </a:solidFill>
              </a:rPr>
              <a:t>)</a:t>
            </a:r>
            <a:r>
              <a:rPr lang="ko-KR" altLang="en-US" sz="2000">
                <a:solidFill>
                  <a:srgbClr val="000000"/>
                </a:solidFill>
              </a:rPr>
              <a:t>가 전문적으로 수행하도록 하는 방안도 논의 가능 </a:t>
            </a:r>
          </a:p>
          <a:p>
            <a:pPr marL="817675" lvl="2" indent="-370000">
              <a:lnSpc>
                <a:spcPct val="140000"/>
              </a:lnSpc>
              <a:defRPr/>
            </a:pPr>
            <a:endParaRPr lang="en-US" altLang="ko-KR" sz="2000">
              <a:solidFill>
                <a:srgbClr val="000000"/>
              </a:solidFill>
            </a:endParaRPr>
          </a:p>
          <a:p>
            <a:pPr marL="636700" lvl="1" indent="-370000">
              <a:lnSpc>
                <a:spcPct val="140000"/>
              </a:lnSpc>
              <a:buAutoNum type="arabicPeriod"/>
              <a:defRPr/>
            </a:pPr>
            <a:endParaRPr lang="en-US" altLang="ko-KR" sz="2000">
              <a:solidFill>
                <a:srgbClr val="000000"/>
              </a:solidFill>
            </a:endParaRPr>
          </a:p>
          <a:p>
            <a:pPr marL="0" lvl="0" indent="0">
              <a:lnSpc>
                <a:spcPct val="140000"/>
              </a:lnSpc>
              <a:buNone/>
              <a:defRPr/>
            </a:pPr>
            <a:endParaRPr lang="en-US" altLang="ko-KR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신탁재산의 보관∙관리 및 운용</a:t>
            </a:r>
            <a:r>
              <a:rPr lang="en-US" altLang="ko-KR"/>
              <a:t>(5)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1799" y="1308100"/>
            <a:ext cx="11302999" cy="4960939"/>
          </a:xfrm>
        </p:spPr>
        <p:txBody>
          <a:bodyPr/>
          <a:lstStyle/>
          <a:p>
            <a:pPr marL="266700" lvl="0" indent="-306700" algn="just">
              <a:lnSpc>
                <a:spcPct val="140000"/>
              </a:lnSpc>
              <a:spcBef>
                <a:spcPts val="0"/>
              </a:spcBef>
              <a:buFont typeface="Wingdings"/>
              <a:defRPr/>
            </a:pPr>
            <a:r>
              <a:rPr lang="ko-KR" altLang="en-US"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특히나 </a:t>
            </a:r>
            <a:r>
              <a:rPr lang="ko-KR" altLang="en-US" sz="2000">
                <a:solidFill>
                  <a:srgbClr val="000000"/>
                </a:solidFill>
              </a:rPr>
              <a:t>우리나라는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가계자산의 신탁활용도가 </a:t>
            </a:r>
            <a:r>
              <a:rPr sz="2000" b="0" i="0" u="none" strike="noStrike" spc="-30">
                <a:solidFill>
                  <a:srgbClr val="000000"/>
                </a:solidFill>
                <a:latin typeface="한컴 윤고딕 230"/>
                <a:cs typeface="함초롬바탕"/>
              </a:rPr>
              <a:t>낮</a:t>
            </a:r>
            <a:r>
              <a:rPr lang="ko-KR" altLang="en-US" sz="2000" b="0" i="0" u="none" strike="noStrike" spc="-30">
                <a:solidFill>
                  <a:srgbClr val="000000"/>
                </a:solidFill>
                <a:latin typeface="한컴 윤고딕 230"/>
                <a:cs typeface="함초롬바탕"/>
              </a:rPr>
              <a:t>은 상황에서</a:t>
            </a:r>
            <a:r>
              <a:rPr lang="en-US" altLang="ko-KR" sz="2000" b="0" i="0" u="none" strike="noStrike" spc="-30">
                <a:solidFill>
                  <a:srgbClr val="000000"/>
                </a:solidFill>
                <a:latin typeface="한컴 윤고딕 230"/>
                <a:cs typeface="함초롬바탕"/>
              </a:rPr>
              <a:t>,</a:t>
            </a:r>
            <a:r>
              <a:rPr lang="ko-KR" altLang="en-US" sz="2000" b="0" i="0" u="none" strike="noStrike" spc="-30">
                <a:solidFill>
                  <a:srgbClr val="000000"/>
                </a:solidFill>
                <a:latin typeface="한컴 윤고딕 230"/>
                <a:cs typeface="함초롬바탕"/>
              </a:rPr>
              <a:t> </a:t>
            </a:r>
            <a:r>
              <a:rPr lang="ko-KR" altLang="en-US" sz="2000">
                <a:solidFill>
                  <a:srgbClr val="000000"/>
                </a:solidFill>
              </a:rPr>
              <a:t>가계자산이 부동산 편중된 특징 </a:t>
            </a:r>
          </a:p>
          <a:p>
            <a:pPr marL="444500" lvl="0" indent="-44450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har char=""/>
              <a:defRPr/>
            </a:pPr>
            <a:r>
              <a:rPr lang="ko-KR" altLang="en-US" sz="2000"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반면 </a:t>
            </a:r>
            <a:r>
              <a:rPr sz="2000"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미국</a:t>
            </a:r>
            <a:r>
              <a:rPr lang="EN-US" sz="2000" b="0" i="0" u="none" strike="noStrike" spc="60">
                <a:solidFill>
                  <a:srgbClr val="000000"/>
                </a:solidFill>
                <a:latin typeface="한컴 윤고딕 230"/>
                <a:ea typeface="한컴 윤고딕 230"/>
              </a:rPr>
              <a:t>, </a:t>
            </a:r>
            <a:r>
              <a:rPr sz="2000"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영국 등 해외</a:t>
            </a:r>
            <a:r>
              <a:rPr lang="ko-KR" altLang="en-US" sz="2000"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는</a:t>
            </a:r>
            <a:r>
              <a:rPr sz="2000" b="0" i="0" u="none" strike="noStrike" spc="60">
                <a:solidFill>
                  <a:srgbClr val="000000"/>
                </a:solidFill>
                <a:latin typeface="한컴 윤고딕 230"/>
                <a:cs typeface="함초롬바탕"/>
              </a:rPr>
              <a:t> 가계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재</a:t>
            </a:r>
            <a:r>
              <a:rPr sz="2000" b="0" i="0" u="none" strike="noStrike" spc="30">
                <a:solidFill>
                  <a:srgbClr val="000000"/>
                </a:solidFill>
                <a:latin typeface="한컴 윤고딕 230"/>
                <a:cs typeface="함초롬바탕"/>
              </a:rPr>
              <a:t>산을 </a:t>
            </a:r>
            <a:r>
              <a:rPr sz="2000" b="0" i="0" u="none" strike="noStrike" spc="10">
                <a:solidFill>
                  <a:srgbClr val="000000"/>
                </a:solidFill>
                <a:latin typeface="한컴 윤고딕 230"/>
                <a:cs typeface="함초롬바탕"/>
              </a:rPr>
              <a:t>유연하게 관리하는 종합재산신탁</a:t>
            </a:r>
            <a:r>
              <a:rPr sz="2000" b="0" i="0" u="none" strike="noStrike">
                <a:solidFill>
                  <a:srgbClr val="000000"/>
                </a:solidFill>
                <a:latin typeface="한컴 윤고딕 230"/>
                <a:cs typeface="함초롬바탕"/>
              </a:rPr>
              <a:t>으로 활용</a:t>
            </a:r>
          </a:p>
          <a:p>
            <a:pPr marL="704715" lvl="2" indent="-257040">
              <a:lnSpc>
                <a:spcPct val="140000"/>
              </a:lnSpc>
              <a:buFont typeface="Wingdings"/>
              <a:buChar char="ü"/>
              <a:defRPr/>
            </a:pPr>
            <a:r>
              <a:rPr lang="en-US" altLang="ko-KR" sz="1700">
                <a:solidFill>
                  <a:srgbClr val="000000"/>
                </a:solidFill>
                <a:latin typeface="한컴 윤고딕 230"/>
              </a:rPr>
              <a:t>(2021.</a:t>
            </a:r>
            <a:r>
              <a:rPr lang="ko-KR" altLang="en-US" sz="1700">
                <a:solidFill>
                  <a:srgbClr val="000000"/>
                </a:solidFill>
                <a:latin typeface="한컴 윤고딕 230"/>
              </a:rPr>
              <a:t> 한국은행 통계</a:t>
            </a:r>
            <a:r>
              <a:rPr lang="en-US" altLang="ko-KR" sz="1700">
                <a:solidFill>
                  <a:srgbClr val="000000"/>
                </a:solidFill>
                <a:latin typeface="한컴 윤고딕 230"/>
              </a:rPr>
              <a:t>)</a:t>
            </a:r>
            <a:r>
              <a:rPr lang="ko-KR" altLang="en-US" sz="1700">
                <a:solidFill>
                  <a:srgbClr val="000000"/>
                </a:solidFill>
                <a:latin typeface="한컴 윤고딕 230"/>
              </a:rPr>
              <a:t> 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韓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64(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부동산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)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36(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금융자산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)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/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美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29(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부동산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)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71(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금융자산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)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/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日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37(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부동산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)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 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63(</a:t>
            </a:r>
            <a:r>
              <a:rPr lang="ko-KR" altLang="en-US" sz="1700">
                <a:solidFill>
                  <a:srgbClr val="7676D1"/>
                </a:solidFill>
                <a:latin typeface="한컴 윤고딕 230"/>
              </a:rPr>
              <a:t>금융자산</a:t>
            </a:r>
            <a:r>
              <a:rPr lang="en-US" altLang="ko-KR" sz="1700">
                <a:solidFill>
                  <a:srgbClr val="7676D1"/>
                </a:solidFill>
                <a:latin typeface="한컴 윤고딕 230"/>
              </a:rPr>
              <a:t>)</a:t>
            </a:r>
            <a:endParaRPr lang="en-US" altLang="ko-KR" sz="2000">
              <a:solidFill>
                <a:srgbClr val="7676D1"/>
              </a:solidFill>
              <a:latin typeface="한컴 윤고딕 230"/>
            </a:endParaRPr>
          </a:p>
          <a:p>
            <a:pPr marL="371325" lvl="0" indent="-285600">
              <a:lnSpc>
                <a:spcPct val="140000"/>
              </a:lnSpc>
              <a:buFont typeface="Wingdings"/>
              <a:defRPr/>
            </a:pPr>
            <a:r>
              <a:rPr lang="ko-KR" altLang="en-US" sz="2000">
                <a:solidFill>
                  <a:srgbClr val="000000"/>
                </a:solidFill>
              </a:rPr>
              <a:t> 신탁업이 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금융재산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 중심으로 이루어지는 신탁업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은행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,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 증권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 환경에서 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종합재산신탁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이 활성화를 위해 가계자산의 主를 이루는 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 sz="2000" b="1" u="sng">
                <a:solidFill>
                  <a:srgbClr val="000000"/>
                </a:solidFill>
                <a:latin typeface="한컴 윤고딕 230"/>
              </a:rPr>
              <a:t>부동산</a:t>
            </a:r>
            <a:r>
              <a:rPr lang="en-US" altLang="ko-KR" sz="2000" b="1" u="sng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 sz="2000" b="1">
                <a:solidFill>
                  <a:srgbClr val="000000"/>
                </a:solidFill>
                <a:latin typeface="한컴 윤고딕 230"/>
              </a:rPr>
              <a:t>에 대한 </a:t>
            </a:r>
            <a:r>
              <a:rPr lang="en-US" altLang="ko-KR" sz="2000" b="1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 sz="2000" b="1" u="sng">
                <a:solidFill>
                  <a:srgbClr val="000000"/>
                </a:solidFill>
                <a:latin typeface="한컴 윤고딕 230"/>
              </a:rPr>
              <a:t>전문기관을 활용</a:t>
            </a:r>
            <a:r>
              <a:rPr lang="en-US" altLang="ko-KR" sz="2000" b="1" u="sng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 sz="2000" b="1">
                <a:solidFill>
                  <a:srgbClr val="000000"/>
                </a:solidFill>
                <a:latin typeface="한컴 윤고딕 230"/>
              </a:rPr>
              <a:t>한 </a:t>
            </a:r>
            <a:r>
              <a:rPr lang="en-US" altLang="ko-KR" sz="2000" b="1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 sz="2000" b="1" u="sng">
                <a:solidFill>
                  <a:srgbClr val="000000"/>
                </a:solidFill>
                <a:latin typeface="한컴 윤고딕 230"/>
              </a:rPr>
              <a:t>종합재산신탁</a:t>
            </a:r>
            <a:r>
              <a:rPr lang="en-US" altLang="ko-KR" sz="2000" b="1" u="sng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 활성화 가능한지</a:t>
            </a:r>
            <a:r>
              <a:rPr lang="en-US" altLang="ko-KR" sz="2000">
                <a:solidFill>
                  <a:srgbClr val="000000"/>
                </a:solidFill>
                <a:latin typeface="한컴 윤고딕 230"/>
              </a:rPr>
              <a:t>?</a:t>
            </a:r>
            <a:r>
              <a:rPr lang="ko-KR" altLang="en-US" sz="2000">
                <a:solidFill>
                  <a:srgbClr val="000000"/>
                </a:solidFill>
                <a:latin typeface="한컴 윤고딕 230"/>
              </a:rPr>
              <a:t> </a:t>
            </a:r>
          </a:p>
          <a:p>
            <a:pPr marL="733275" lvl="2" indent="-285600">
              <a:lnSpc>
                <a:spcPct val="140000"/>
              </a:lnSpc>
              <a:defRPr/>
            </a:pPr>
            <a:r>
              <a:rPr lang="ko-KR" altLang="en-US">
                <a:solidFill>
                  <a:srgbClr val="000000"/>
                </a:solidFill>
                <a:latin typeface="한컴 윤고딕 230"/>
              </a:rPr>
              <a:t>종합신탁업 라이선스를 보유한 금융회사의 부동산 신탁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개발 목적 신탁 제외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)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에 대한 역량 문제</a:t>
            </a:r>
          </a:p>
          <a:p>
            <a:pPr marL="1095225" lvl="4" indent="-285600">
              <a:lnSpc>
                <a:spcPct val="140000"/>
              </a:lnSpc>
              <a:defRPr/>
            </a:pPr>
            <a:r>
              <a:rPr lang="ko-KR" altLang="en-US">
                <a:solidFill>
                  <a:srgbClr val="000000"/>
                </a:solidFill>
                <a:latin typeface="한컴 윤고딕 230"/>
              </a:rPr>
              <a:t>본업이 증권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은행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보험인 종합 신탁업자가 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부동산 운용 및 관리에 대한 다양한 서비스 전문성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 확보가 가능한지</a:t>
            </a:r>
          </a:p>
          <a:p>
            <a:pPr marL="733275" lvl="2" indent="-285600">
              <a:lnSpc>
                <a:spcPct val="140000"/>
              </a:lnSpc>
              <a:defRPr/>
            </a:pPr>
            <a:r>
              <a:rPr lang="ko-KR" altLang="en-US">
                <a:solidFill>
                  <a:srgbClr val="000000"/>
                </a:solidFill>
                <a:latin typeface="한컴 윤고딕 230"/>
              </a:rPr>
              <a:t>현재 종합재산신탁을 취급할 종합 신탁업 라이센스 보유자는 본업이 증권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은행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보험인데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 </a:t>
            </a:r>
          </a:p>
          <a:p>
            <a:pPr marL="914250" lvl="3" indent="-285600">
              <a:lnSpc>
                <a:spcPct val="140000"/>
              </a:lnSpc>
              <a:defRPr/>
            </a:pPr>
            <a:r>
              <a:rPr lang="ko-KR" altLang="en-US">
                <a:solidFill>
                  <a:srgbClr val="000000"/>
                </a:solidFill>
                <a:latin typeface="한컴 윤고딕 230"/>
              </a:rPr>
              <a:t>장기적으로 신탁업자가 역량을 쌓고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 부동산 재산에 대한 운용 및 관리를 전문으로 하는 경쟁력 있는 전문적 신탁업자가 출현하는 것이 가능한지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?</a:t>
            </a:r>
            <a:endParaRPr lang="ko-KR" altLang="en-US">
              <a:solidFill>
                <a:srgbClr val="000000"/>
              </a:solidFill>
              <a:latin typeface="한컴 윤고딕 230"/>
            </a:endParaRPr>
          </a:p>
          <a:p>
            <a:pPr marL="914250" lvl="3" indent="-285600">
              <a:lnSpc>
                <a:spcPct val="140000"/>
              </a:lnSpc>
              <a:defRPr/>
            </a:pPr>
            <a:r>
              <a:rPr lang="ko-KR" altLang="en-US">
                <a:solidFill>
                  <a:srgbClr val="000000"/>
                </a:solidFill>
                <a:latin typeface="한컴 윤고딕 230"/>
              </a:rPr>
              <a:t>단기적으로는 금융기관이 부동산의 운용 및 관리를 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‘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전문기관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’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에 위탁하게 할 경우</a:t>
            </a:r>
            <a:r>
              <a:rPr lang="en-US" altLang="ko-KR">
                <a:solidFill>
                  <a:srgbClr val="000000"/>
                </a:solidFill>
                <a:latin typeface="한컴 윤고딕 230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한컴 윤고딕 230"/>
              </a:rPr>
              <a:t> 해외 사례와 같은 가계재산을 유연하게 관리하는 종합재산신탁의 활성화가 가능한지</a:t>
            </a:r>
          </a:p>
          <a:p>
            <a:pPr marL="809625" lvl="4" indent="0">
              <a:lnSpc>
                <a:spcPct val="140000"/>
              </a:lnSpc>
              <a:buNone/>
              <a:defRPr/>
            </a:pPr>
            <a:endParaRPr lang="en-US" altLang="ko-KR">
              <a:solidFill>
                <a:srgbClr val="000000"/>
              </a:solidFill>
              <a:latin typeface="한컴 윤고딕 230"/>
            </a:endParaRPr>
          </a:p>
          <a:p>
            <a:pPr marL="914250" lvl="3" indent="-285600">
              <a:lnSpc>
                <a:spcPct val="140000"/>
              </a:lnSpc>
              <a:defRPr/>
            </a:pPr>
            <a:endParaRPr lang="ko-KR" altLang="en-US" sz="2000">
              <a:solidFill>
                <a:srgbClr val="000000"/>
              </a:solidFill>
              <a:latin typeface="한컴 윤고딕 23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4.</a:t>
            </a:r>
            <a:r>
              <a:rPr lang="ko-KR" altLang="en-US"/>
              <a:t> 세부 이슈 </a:t>
            </a:r>
            <a:r>
              <a:rPr lang="en-US" altLang="ko-KR"/>
              <a:t>:</a:t>
            </a:r>
            <a:r>
              <a:rPr lang="ko-KR" altLang="en-US"/>
              <a:t> 신탁보수 관련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20000"/>
              </a:lnSpc>
              <a:defRPr/>
            </a:pPr>
            <a:r>
              <a:rPr lang="ko-KR" altLang="en-US" sz="1800"/>
              <a:t>신탁업자의 관리서비스 전문화를 통한 신탁서비스의 보수 외 추가적 비용상승 이슈</a:t>
            </a:r>
          </a:p>
          <a:p>
            <a:pPr marL="428445" lvl="0" indent="-342720">
              <a:lnSpc>
                <a:spcPct val="120000"/>
              </a:lnSpc>
              <a:buFont typeface="Arial"/>
              <a:buChar char="•"/>
              <a:defRPr/>
            </a:pPr>
            <a:r>
              <a:rPr lang="ko-KR" altLang="en-US" sz="1800"/>
              <a:t>전문기관과의 협업</a:t>
            </a:r>
            <a:r>
              <a:rPr lang="en-US" altLang="ko-KR" sz="1800"/>
              <a:t>(</a:t>
            </a:r>
            <a:r>
              <a:rPr lang="ko-KR" altLang="en-US" sz="1800"/>
              <a:t>업무위탁 형식</a:t>
            </a:r>
            <a:r>
              <a:rPr lang="en-US" altLang="ko-KR" sz="1800"/>
              <a:t>)</a:t>
            </a:r>
            <a:r>
              <a:rPr lang="ko-KR" altLang="en-US" sz="1800"/>
              <a:t>을 통한 종합재산신탁 활성화 추진시</a:t>
            </a:r>
            <a:r>
              <a:rPr lang="en-US" altLang="ko-KR" sz="1800"/>
              <a:t>,</a:t>
            </a:r>
            <a:r>
              <a:rPr lang="ko-KR" altLang="en-US" sz="1800"/>
              <a:t> 고려가능한 쟁점 중 하나</a:t>
            </a:r>
          </a:p>
          <a:p>
            <a:pPr lvl="2">
              <a:lnSpc>
                <a:spcPct val="120000"/>
              </a:lnSpc>
              <a:defRPr/>
            </a:pPr>
            <a:r>
              <a:rPr lang="en-US" altLang="ko-KR"/>
              <a:t>(</a:t>
            </a:r>
            <a:r>
              <a:rPr lang="ko-KR" altLang="en-US"/>
              <a:t>현재</a:t>
            </a:r>
            <a:r>
              <a:rPr lang="en-US" altLang="ko-KR"/>
              <a:t>)</a:t>
            </a:r>
            <a:r>
              <a:rPr lang="ko-KR" altLang="en-US"/>
              <a:t> 신탁업자가 신탁 업무 수행과정에서 전문기관의 자문 등이 필요한 경우</a:t>
            </a:r>
            <a:r>
              <a:rPr lang="en-US" altLang="ko-KR"/>
              <a:t>,</a:t>
            </a:r>
            <a:r>
              <a:rPr lang="ko-KR" altLang="en-US"/>
              <a:t> 자체</a:t>
            </a:r>
            <a:r>
              <a:rPr lang="en-US" altLang="ko-KR"/>
              <a:t>/</a:t>
            </a:r>
            <a:r>
              <a:rPr lang="ko-KR" altLang="en-US"/>
              <a:t>별도 비용으로 처리</a:t>
            </a:r>
          </a:p>
          <a:p>
            <a:pPr lvl="3">
              <a:lnSpc>
                <a:spcPct val="120000"/>
              </a:lnSpc>
              <a:defRPr/>
            </a:pPr>
            <a:r>
              <a:rPr lang="ko-KR" altLang="en-US" sz="1800"/>
              <a:t>예</a:t>
            </a:r>
            <a:r>
              <a:rPr lang="en-US" altLang="ko-KR" sz="1800"/>
              <a:t>)</a:t>
            </a:r>
            <a:r>
              <a:rPr lang="ko-KR" altLang="en-US" sz="1800"/>
              <a:t> 신탁계약 이행에 필요한 법률자문 비용은 신탁보수와 별도의 신탁업자의 비용 </a:t>
            </a:r>
          </a:p>
          <a:p>
            <a:pPr lvl="4">
              <a:lnSpc>
                <a:spcPct val="120000"/>
              </a:lnSpc>
              <a:defRPr/>
            </a:pPr>
            <a:r>
              <a:rPr lang="ko-KR" altLang="en-US" sz="1800"/>
              <a:t> 신탁업자의 업무는 전적으로 신탁업자가 책임지고 수행</a:t>
            </a:r>
          </a:p>
          <a:p>
            <a:pPr lvl="3">
              <a:lnSpc>
                <a:spcPct val="120000"/>
              </a:lnSpc>
              <a:defRPr/>
            </a:pPr>
            <a:r>
              <a:rPr lang="ko-KR" altLang="en-US" sz="1800"/>
              <a:t>전문기관의 자문 등을 일상화할 경우</a:t>
            </a:r>
            <a:r>
              <a:rPr lang="en-US" altLang="ko-KR" sz="1800"/>
              <a:t>,</a:t>
            </a:r>
            <a:r>
              <a:rPr lang="ko-KR" altLang="en-US" sz="1800"/>
              <a:t> 비용 상승 문제에 직면 </a:t>
            </a:r>
            <a:r>
              <a:rPr lang="en-US" altLang="ko-KR" sz="1800"/>
              <a:t>→</a:t>
            </a:r>
            <a:r>
              <a:rPr lang="ko-KR" altLang="en-US" sz="1800"/>
              <a:t> 금융소비자가 수용 가능한 비용 청구 방안</a:t>
            </a:r>
          </a:p>
          <a:p>
            <a:pPr lvl="3">
              <a:lnSpc>
                <a:spcPct val="120000"/>
              </a:lnSpc>
              <a:defRPr/>
            </a:pPr>
            <a:endParaRPr lang="ko-KR" altLang="en-US" sz="1800"/>
          </a:p>
          <a:p>
            <a:pPr lvl="2">
              <a:lnSpc>
                <a:spcPct val="120000"/>
              </a:lnSpc>
              <a:defRPr/>
            </a:pPr>
            <a:r>
              <a:rPr lang="ko-KR" altLang="en-US" sz="1800"/>
              <a:t>비용 징수 방안</a:t>
            </a:r>
          </a:p>
          <a:p>
            <a:pPr marL="780675" lvl="2" indent="-333000">
              <a:lnSpc>
                <a:spcPct val="120000"/>
              </a:lnSpc>
              <a:buAutoNum type="circleNumDbPlain"/>
              <a:defRPr/>
            </a:pPr>
            <a:r>
              <a:rPr lang="en-US" altLang="ko-KR"/>
              <a:t>(</a:t>
            </a:r>
            <a:r>
              <a:rPr lang="ko-KR" altLang="en-US"/>
              <a:t>신탁보수에 포함</a:t>
            </a:r>
            <a:r>
              <a:rPr lang="en-US" altLang="ko-KR"/>
              <a:t>)</a:t>
            </a:r>
            <a:r>
              <a:rPr lang="ko-KR" altLang="en-US"/>
              <a:t> 일반적인 신탁보수를 높이고</a:t>
            </a:r>
            <a:r>
              <a:rPr lang="en-US" altLang="ko-KR"/>
              <a:t>,</a:t>
            </a:r>
            <a:r>
              <a:rPr lang="ko-KR" altLang="en-US"/>
              <a:t> 전문기관의 자문비용</a:t>
            </a:r>
            <a:r>
              <a:rPr lang="en-US" altLang="ko-KR"/>
              <a:t>(</a:t>
            </a:r>
            <a:r>
              <a:rPr lang="ko-KR" altLang="en-US"/>
              <a:t>로펌</a:t>
            </a:r>
            <a:r>
              <a:rPr lang="en-US" altLang="ko-KR"/>
              <a:t>,</a:t>
            </a:r>
            <a:r>
              <a:rPr lang="ko-KR" altLang="en-US"/>
              <a:t> 병원 등</a:t>
            </a:r>
            <a:r>
              <a:rPr lang="en-US" altLang="ko-KR"/>
              <a:t>)</a:t>
            </a:r>
            <a:r>
              <a:rPr lang="ko-KR" altLang="en-US"/>
              <a:t>은 업무위탁관계에서 발생하여 신탁보수에 포함되는 비용으로 처리</a:t>
            </a:r>
          </a:p>
          <a:p>
            <a:pPr marL="961650" lvl="3" indent="-33300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/>
              <a:t>업무위탁에 따라 신탁업자의 업무를 위탁받아 처리하는 전문기관이 수령하는 비용은  신탁업자가 수령하는 보수에 포함되어 신탁계약 체결</a:t>
            </a:r>
            <a:r>
              <a:rPr lang="en-US" altLang="ko-KR"/>
              <a:t>(</a:t>
            </a:r>
            <a:r>
              <a:rPr lang="ko-KR" altLang="en-US"/>
              <a:t>법제</a:t>
            </a:r>
            <a:r>
              <a:rPr lang="en-US" altLang="ko-KR"/>
              <a:t>109</a:t>
            </a:r>
            <a:r>
              <a:rPr lang="ko-KR" altLang="en-US"/>
              <a:t>조제</a:t>
            </a:r>
            <a:r>
              <a:rPr lang="en-US" altLang="ko-KR"/>
              <a:t>8</a:t>
            </a:r>
            <a:r>
              <a:rPr lang="ko-KR" altLang="en-US"/>
              <a:t>호</a:t>
            </a:r>
            <a:r>
              <a:rPr lang="en-US" altLang="ko-KR"/>
              <a:t>)</a:t>
            </a:r>
          </a:p>
          <a:p>
            <a:pPr marL="780675" lvl="2" indent="-333000">
              <a:lnSpc>
                <a:spcPct val="120000"/>
              </a:lnSpc>
              <a:buAutoNum type="circleNumDbPlain"/>
              <a:defRPr/>
            </a:pPr>
            <a:r>
              <a:rPr lang="en-US" altLang="ko-KR"/>
              <a:t>(</a:t>
            </a:r>
            <a:r>
              <a:rPr lang="ko-KR" altLang="en-US"/>
              <a:t>신탁보수와 분리</a:t>
            </a:r>
            <a:r>
              <a:rPr lang="en-US" altLang="ko-KR"/>
              <a:t>)</a:t>
            </a:r>
            <a:r>
              <a:rPr lang="ko-KR" altLang="en-US"/>
              <a:t> 서비스 제공자</a:t>
            </a:r>
            <a:r>
              <a:rPr lang="en-US" altLang="ko-KR"/>
              <a:t>(</a:t>
            </a:r>
            <a:r>
              <a:rPr lang="ko-KR" altLang="en-US"/>
              <a:t>전문기관</a:t>
            </a:r>
            <a:r>
              <a:rPr lang="en-US" altLang="ko-KR"/>
              <a:t>)</a:t>
            </a:r>
            <a:r>
              <a:rPr lang="ko-KR" altLang="en-US"/>
              <a:t>와 비용책정</a:t>
            </a:r>
            <a:r>
              <a:rPr lang="en-US" altLang="ko-KR"/>
              <a:t>/</a:t>
            </a:r>
            <a:r>
              <a:rPr lang="ko-KR" altLang="en-US"/>
              <a:t>수령자를 일치시키는 방안</a:t>
            </a:r>
            <a:r>
              <a:rPr lang="ko-KR" altLang="en-US" sz="1800"/>
              <a:t> </a:t>
            </a:r>
            <a:r>
              <a:rPr lang="en-US" altLang="ko-KR" sz="1800"/>
              <a:t>:</a:t>
            </a:r>
            <a:r>
              <a:rPr lang="ko-KR" altLang="en-US" sz="1800"/>
              <a:t> 별도 수취 방안</a:t>
            </a:r>
          </a:p>
          <a:p>
            <a:pPr marL="961650" lvl="3" indent="-33300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 sz="1800"/>
              <a:t>펀드</a:t>
            </a:r>
            <a:r>
              <a:rPr lang="en-US" altLang="ko-KR" sz="1800"/>
              <a:t>(</a:t>
            </a:r>
            <a:r>
              <a:rPr lang="ko-KR" altLang="en-US" sz="1800"/>
              <a:t>투자신탁</a:t>
            </a:r>
            <a:r>
              <a:rPr lang="en-US" altLang="ko-KR" sz="1800"/>
              <a:t>)</a:t>
            </a:r>
            <a:r>
              <a:rPr lang="ko-KR" altLang="en-US" sz="1800"/>
              <a:t>의 운용보수와 판매보수의 별도 분리수취방안</a:t>
            </a:r>
            <a:r>
              <a:rPr lang="en-US" altLang="ko-KR" sz="1800"/>
              <a:t>(</a:t>
            </a:r>
            <a:r>
              <a:rPr lang="ko-KR" altLang="en-US" sz="1800"/>
              <a:t>금융위 보도자료</a:t>
            </a:r>
            <a:r>
              <a:rPr lang="en-US" altLang="ko-KR" sz="1800"/>
              <a:t>,</a:t>
            </a:r>
            <a:r>
              <a:rPr lang="ko-KR" altLang="en-US" sz="1800"/>
              <a:t> </a:t>
            </a:r>
            <a:r>
              <a:rPr lang="en-US" altLang="ko-KR" sz="1800"/>
              <a:t>‘24.1</a:t>
            </a:r>
            <a:r>
              <a:rPr lang="ko-KR" altLang="en-US" sz="1800"/>
              <a:t>월</a:t>
            </a:r>
            <a:r>
              <a:rPr lang="en-US" altLang="ko-KR" sz="1800"/>
              <a:t>).</a:t>
            </a:r>
            <a:r>
              <a:rPr lang="ko-KR" altLang="en-US" sz="1800"/>
              <a:t>               끝</a:t>
            </a:r>
            <a:r>
              <a:rPr lang="en-US" altLang="ko-KR" sz="1800"/>
              <a:t>.</a:t>
            </a:r>
          </a:p>
          <a:p>
            <a:pPr marL="961650" lvl="3" indent="-333000">
              <a:buAutoNum type="circleNumDbPlain"/>
              <a:defRPr/>
            </a:pPr>
            <a:endParaRPr lang="ko-KR" altLang="en-US"/>
          </a:p>
          <a:p>
            <a:pPr marL="428445" lvl="0" indent="-342720">
              <a:buFont typeface="Arial"/>
              <a:buChar char="•"/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경청해주셔서 감사합니다</a:t>
            </a:r>
            <a:r>
              <a:rPr lang="en-US" altLang="ko-KR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교차">
  <a:themeElements>
    <a:clrScheme name="교차">
      <a:dk1>
        <a:srgbClr val="264C72"/>
      </a:dk1>
      <a:lt1>
        <a:srgbClr val="FFFFFF"/>
      </a:lt1>
      <a:dk2>
        <a:srgbClr val="347775"/>
      </a:dk2>
      <a:lt2>
        <a:srgbClr val="D7D7D7"/>
      </a:lt2>
      <a:accent1>
        <a:srgbClr val="63A6A4"/>
      </a:accent1>
      <a:accent2>
        <a:srgbClr val="323232"/>
      </a:accent2>
      <a:accent3>
        <a:srgbClr val="9D9C9C"/>
      </a:accent3>
      <a:accent4>
        <a:srgbClr val="C1C0C0"/>
      </a:accent4>
      <a:accent5>
        <a:srgbClr val="E5E4E4"/>
      </a:accent5>
      <a:accent6>
        <a:srgbClr val="716340"/>
      </a:accent6>
      <a:hlink>
        <a:srgbClr val="F9F1D3"/>
      </a:hlink>
      <a:folHlink>
        <a:srgbClr val="E2CDB0"/>
      </a:folHlink>
    </a:clrScheme>
    <a:fontScheme name="교차">
      <a:majorFont>
        <a:latin typeface="Arial"/>
        <a:ea typeface=""/>
        <a:cs typeface=""/>
        <a:font script="Jpan" typeface="MS PGothic"/>
        <a:font script="Hang" typeface="한컴 윤고딕 240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MS PGothic"/>
        <a:font script="Hang" typeface="한컴 윤고딕 230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교차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path path="rect">
            <a:fillToRect l="100000" t="100000" r="100000" b="100000"/>
          </a:path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hueMod val="100000"/>
                <a:satMod val="100000"/>
              </a:schemeClr>
            </a:gs>
            <a:gs pos="100000">
              <a:schemeClr val="phClr">
                <a:shade val="30000"/>
                <a:satMod val="8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shade val="50000"/>
                <a:satMod val="7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4688</Words>
  <Application>Microsoft Office PowerPoint</Application>
  <PresentationFormat>와이드스크린</PresentationFormat>
  <Paragraphs>480</Paragraphs>
  <Slides>30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8" baseType="lpstr">
      <vt:lpstr>한컴 윤고딕 230</vt:lpstr>
      <vt:lpstr>한컴 윤고딕 240</vt:lpstr>
      <vt:lpstr>Arial</vt:lpstr>
      <vt:lpstr>Calibri</vt:lpstr>
      <vt:lpstr>Lucida Sans Unicode</vt:lpstr>
      <vt:lpstr>Wingdings</vt:lpstr>
      <vt:lpstr>Wingdings 3</vt:lpstr>
      <vt:lpstr>교차</vt:lpstr>
      <vt:lpstr>비금융 전문기관에 대한 신탁업 위탁           2023.8.</vt:lpstr>
      <vt:lpstr>목차</vt:lpstr>
      <vt:lpstr>1. 신탁업 개요</vt:lpstr>
      <vt:lpstr>1. 신탁업 진입규제(1) </vt:lpstr>
      <vt:lpstr>1. 신탁업 진입규제(2)</vt:lpstr>
      <vt:lpstr>1. 금융회사의 신탁업 영위 현황</vt:lpstr>
      <vt:lpstr>2. 종합재산신탁 - 개요</vt:lpstr>
      <vt:lpstr>2. 종합재산신탁 - 활성화 방안(1), 2022.10월 금융위</vt:lpstr>
      <vt:lpstr>2. 종합재산신탁 - 활성화 방안(2), 2022.10월 금융위</vt:lpstr>
      <vt:lpstr>3. 전문기관을 활용한 신탁업의 일부 아웃소싱-개요</vt:lpstr>
      <vt:lpstr>3. 아웃소싱 방안(1) </vt:lpstr>
      <vt:lpstr>3. 아웃소싱 방안(2)</vt:lpstr>
      <vt:lpstr>3. 아웃소싱 - 제도 개선(1)</vt:lpstr>
      <vt:lpstr>3. 아웃소싱 - 제도 개선(2)</vt:lpstr>
      <vt:lpstr>3. 아웃소싱 - 제도 개선(3)</vt:lpstr>
      <vt:lpstr>[참고] 자본시장법 개정안-김희곤 의원안(21대 국회) (1)</vt:lpstr>
      <vt:lpstr>[참고] 자본시장법 개정안(21대 국회) (2)</vt:lpstr>
      <vt:lpstr>[참고] 자본시장법 개정안(21대 국회) (3)</vt:lpstr>
      <vt:lpstr>4. 세부 이슈 : 계약 체결을 위한 투자권유(1)</vt:lpstr>
      <vt:lpstr>4. 세부 이슈 : 계약 체결을 위한 투자권유(2) </vt:lpstr>
      <vt:lpstr>4. 세부 이슈 : 계약 체결을 위한 투자권유(3) </vt:lpstr>
      <vt:lpstr>4. 세부 이슈 : 계약 체결을 위한 투자권유(4) </vt:lpstr>
      <vt:lpstr>4. 세부 이슈 : 계약 체결을 위한 투자권유(5) </vt:lpstr>
      <vt:lpstr>4. 세부 이슈 : 신탁재산의 보관∙관리 및 운용(1)</vt:lpstr>
      <vt:lpstr>4. 세부 이슈 : 신탁재산의 보관∙관리 및 운용(2)</vt:lpstr>
      <vt:lpstr>4. 세부 이슈 : 신탁재산의 보관∙관리 및 운용(3)</vt:lpstr>
      <vt:lpstr>4. 세부 이슈 : 신탁재산의 보관∙관리 및 운용(4)</vt:lpstr>
      <vt:lpstr>4. 세부 이슈 : 신탁재산의 보관∙관리 및 운용(5)</vt:lpstr>
      <vt:lpstr>4. 세부 이슈 : 신탁보수 관련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비금융 전문기관의 신탁업 위탁</dc:title>
  <dc:creator>user</dc:creator>
  <cp:lastModifiedBy>May God Bless You</cp:lastModifiedBy>
  <cp:revision>281</cp:revision>
  <dcterms:modified xsi:type="dcterms:W3CDTF">2024-08-22T11:35:44Z</dcterms:modified>
  <cp:version/>
</cp:coreProperties>
</file>